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4.xml" ContentType="application/vnd.openxmlformats-officedocument.presentationml.tags+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9" r:id="rId1"/>
  </p:sldMasterIdLst>
  <p:notesMasterIdLst>
    <p:notesMasterId r:id="rId81"/>
  </p:notesMasterIdLst>
  <p:handoutMasterIdLst>
    <p:handoutMasterId r:id="rId82"/>
  </p:handoutMasterIdLst>
  <p:sldIdLst>
    <p:sldId id="428" r:id="rId2"/>
    <p:sldId id="321" r:id="rId3"/>
    <p:sldId id="359" r:id="rId4"/>
    <p:sldId id="453" r:id="rId5"/>
    <p:sldId id="396" r:id="rId6"/>
    <p:sldId id="349" r:id="rId7"/>
    <p:sldId id="407" r:id="rId8"/>
    <p:sldId id="408" r:id="rId9"/>
    <p:sldId id="306" r:id="rId10"/>
    <p:sldId id="307" r:id="rId11"/>
    <p:sldId id="310" r:id="rId12"/>
    <p:sldId id="436" r:id="rId13"/>
    <p:sldId id="438" r:id="rId14"/>
    <p:sldId id="439" r:id="rId15"/>
    <p:sldId id="440" r:id="rId16"/>
    <p:sldId id="441" r:id="rId17"/>
    <p:sldId id="442" r:id="rId18"/>
    <p:sldId id="443" r:id="rId19"/>
    <p:sldId id="444" r:id="rId20"/>
    <p:sldId id="445" r:id="rId21"/>
    <p:sldId id="446" r:id="rId22"/>
    <p:sldId id="447" r:id="rId23"/>
    <p:sldId id="448" r:id="rId24"/>
    <p:sldId id="449" r:id="rId25"/>
    <p:sldId id="450" r:id="rId26"/>
    <p:sldId id="451" r:id="rId27"/>
    <p:sldId id="452" r:id="rId28"/>
    <p:sldId id="454" r:id="rId29"/>
    <p:sldId id="455" r:id="rId30"/>
    <p:sldId id="456" r:id="rId31"/>
    <p:sldId id="457" r:id="rId32"/>
    <p:sldId id="458" r:id="rId33"/>
    <p:sldId id="459" r:id="rId34"/>
    <p:sldId id="460" r:id="rId35"/>
    <p:sldId id="461" r:id="rId36"/>
    <p:sldId id="462" r:id="rId37"/>
    <p:sldId id="463" r:id="rId38"/>
    <p:sldId id="464" r:id="rId39"/>
    <p:sldId id="465" r:id="rId40"/>
    <p:sldId id="466" r:id="rId41"/>
    <p:sldId id="467" r:id="rId42"/>
    <p:sldId id="468" r:id="rId43"/>
    <p:sldId id="469" r:id="rId44"/>
    <p:sldId id="470" r:id="rId45"/>
    <p:sldId id="471" r:id="rId46"/>
    <p:sldId id="472" r:id="rId47"/>
    <p:sldId id="473" r:id="rId48"/>
    <p:sldId id="474" r:id="rId49"/>
    <p:sldId id="475" r:id="rId50"/>
    <p:sldId id="476" r:id="rId51"/>
    <p:sldId id="477" r:id="rId52"/>
    <p:sldId id="478" r:id="rId53"/>
    <p:sldId id="479" r:id="rId54"/>
    <p:sldId id="480" r:id="rId55"/>
    <p:sldId id="481" r:id="rId56"/>
    <p:sldId id="482" r:id="rId57"/>
    <p:sldId id="483" r:id="rId58"/>
    <p:sldId id="484" r:id="rId59"/>
    <p:sldId id="485" r:id="rId60"/>
    <p:sldId id="486" r:id="rId61"/>
    <p:sldId id="487" r:id="rId62"/>
    <p:sldId id="488" r:id="rId63"/>
    <p:sldId id="489" r:id="rId64"/>
    <p:sldId id="490" r:id="rId65"/>
    <p:sldId id="491" r:id="rId66"/>
    <p:sldId id="492" r:id="rId67"/>
    <p:sldId id="493" r:id="rId68"/>
    <p:sldId id="494" r:id="rId69"/>
    <p:sldId id="495" r:id="rId70"/>
    <p:sldId id="496" r:id="rId71"/>
    <p:sldId id="373" r:id="rId72"/>
    <p:sldId id="425" r:id="rId73"/>
    <p:sldId id="426" r:id="rId74"/>
    <p:sldId id="424" r:id="rId75"/>
    <p:sldId id="395" r:id="rId76"/>
    <p:sldId id="497" r:id="rId77"/>
    <p:sldId id="405" r:id="rId78"/>
    <p:sldId id="262" r:id="rId79"/>
    <p:sldId id="435" r:id="rId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E11FAA"/>
    <a:srgbClr val="91AE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30" autoAdjust="0"/>
    <p:restoredTop sz="85126" autoAdjust="0"/>
  </p:normalViewPr>
  <p:slideViewPr>
    <p:cSldViewPr>
      <p:cViewPr>
        <p:scale>
          <a:sx n="100" d="100"/>
          <a:sy n="100" d="100"/>
        </p:scale>
        <p:origin x="-1200" y="-1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2720"/>
    </p:cViewPr>
  </p:sorterViewPr>
  <p:notesViewPr>
    <p:cSldViewPr>
      <p:cViewPr varScale="1">
        <p:scale>
          <a:sx n="55" d="100"/>
          <a:sy n="55" d="100"/>
        </p:scale>
        <p:origin x="-187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fr-FR"/>
          </a:p>
        </p:txBody>
      </p:sp>
      <p:sp>
        <p:nvSpPr>
          <p:cNvPr id="3379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fr-FR"/>
          </a:p>
        </p:txBody>
      </p:sp>
      <p:sp>
        <p:nvSpPr>
          <p:cNvPr id="3379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fr-FR"/>
          </a:p>
        </p:txBody>
      </p:sp>
      <p:sp>
        <p:nvSpPr>
          <p:cNvPr id="3379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2E54EF4-2833-427B-9054-14A81690EF51}" type="slidenum">
              <a:rPr lang="fr-FR" altLang="fr-FR"/>
              <a:pPr>
                <a:defRPr/>
              </a:pPr>
              <a:t>‹N°›</a:t>
            </a:fld>
            <a:endParaRPr lang="fr-FR" altLang="fr-FR"/>
          </a:p>
        </p:txBody>
      </p:sp>
    </p:spTree>
    <p:extLst>
      <p:ext uri="{BB962C8B-B14F-4D97-AF65-F5344CB8AC3E}">
        <p14:creationId xmlns:p14="http://schemas.microsoft.com/office/powerpoint/2010/main" val="18128933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fr-FR"/>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fr-FR"/>
          </a:p>
        </p:txBody>
      </p:sp>
      <p:sp>
        <p:nvSpPr>
          <p:cNvPr id="112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fr-FR"/>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B16E276-107A-4A36-93CE-AC4F3FC27A3A}" type="slidenum">
              <a:rPr lang="fr-FR" altLang="fr-FR"/>
              <a:pPr>
                <a:defRPr/>
              </a:pPr>
              <a:t>‹N°›</a:t>
            </a:fld>
            <a:endParaRPr lang="fr-FR" altLang="fr-FR"/>
          </a:p>
        </p:txBody>
      </p:sp>
    </p:spTree>
    <p:extLst>
      <p:ext uri="{BB962C8B-B14F-4D97-AF65-F5344CB8AC3E}">
        <p14:creationId xmlns:p14="http://schemas.microsoft.com/office/powerpoint/2010/main" val="13843686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0B98C8E-F754-4147-9871-9E53D95B1A2D}" type="slidenum">
              <a:rPr lang="fr-FR" smtClean="0"/>
              <a:pPr/>
              <a:t>1</a:t>
            </a:fld>
            <a:endParaRPr lang="fr-FR"/>
          </a:p>
        </p:txBody>
      </p:sp>
    </p:spTree>
    <p:extLst>
      <p:ext uri="{BB962C8B-B14F-4D97-AF65-F5344CB8AC3E}">
        <p14:creationId xmlns:p14="http://schemas.microsoft.com/office/powerpoint/2010/main" val="3830876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500" b="1" i="1" kern="0" dirty="0" smtClean="0">
              <a:effectLst>
                <a:outerShdw blurRad="38100" dist="38100" dir="2700000" algn="tl">
                  <a:srgbClr val="C0C0C0"/>
                </a:outerShdw>
              </a:effectLst>
              <a:latin typeface="Arial" pitchFamily="34" charset="0"/>
              <a:cs typeface="Arial" pitchFamily="34" charset="0"/>
            </a:endParaRPr>
          </a:p>
          <a:p>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17</a:t>
            </a:fld>
            <a:endParaRPr lang="en-US"/>
          </a:p>
        </p:txBody>
      </p:sp>
    </p:spTree>
    <p:extLst>
      <p:ext uri="{BB962C8B-B14F-4D97-AF65-F5344CB8AC3E}">
        <p14:creationId xmlns:p14="http://schemas.microsoft.com/office/powerpoint/2010/main" val="2231468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baseline="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18</a:t>
            </a:fld>
            <a:endParaRPr lang="en-US"/>
          </a:p>
        </p:txBody>
      </p:sp>
    </p:spTree>
    <p:extLst>
      <p:ext uri="{BB962C8B-B14F-4D97-AF65-F5344CB8AC3E}">
        <p14:creationId xmlns:p14="http://schemas.microsoft.com/office/powerpoint/2010/main" val="1725375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47500" lnSpcReduction="20000"/>
          </a:bodyPr>
          <a:lstStyle/>
          <a:p>
            <a:r>
              <a:rPr lang="fr-FR" sz="1050" kern="1200" baseline="0" dirty="0" smtClean="0">
                <a:solidFill>
                  <a:schemeClr val="tx1"/>
                </a:solidFill>
                <a:latin typeface="+mn-lt"/>
                <a:ea typeface="+mn-ea"/>
                <a:cs typeface="+mn-cs"/>
              </a:rPr>
              <a:t>les règles d’hygiène informatique pour les entreprises</a:t>
            </a:r>
          </a:p>
          <a:p>
            <a:r>
              <a:rPr lang="fr-FR" sz="1050" b="1" kern="1200" baseline="0" dirty="0" smtClean="0">
                <a:solidFill>
                  <a:schemeClr val="tx1"/>
                </a:solidFill>
                <a:latin typeface="+mn-lt"/>
                <a:ea typeface="+mn-ea"/>
                <a:cs typeface="+mn-cs"/>
              </a:rPr>
              <a:t>1) Disposer d'une cartographie précise de l’installation informatique et la maintenir à jour.</a:t>
            </a:r>
          </a:p>
          <a:p>
            <a:r>
              <a:rPr lang="fr-FR" sz="1050" kern="1200" baseline="0" dirty="0" smtClean="0">
                <a:solidFill>
                  <a:schemeClr val="tx1"/>
                </a:solidFill>
                <a:latin typeface="+mn-lt"/>
                <a:ea typeface="+mn-ea"/>
                <a:cs typeface="+mn-cs"/>
              </a:rPr>
              <a:t>2) Disposer d'un inventaire exhaustif des comptes privilégiés et le maintenir à jour.</a:t>
            </a:r>
          </a:p>
          <a:p>
            <a:r>
              <a:rPr lang="fr-FR" sz="1050" kern="1200" baseline="0" dirty="0" smtClean="0">
                <a:solidFill>
                  <a:schemeClr val="tx1"/>
                </a:solidFill>
                <a:latin typeface="+mn-lt"/>
                <a:ea typeface="+mn-ea"/>
                <a:cs typeface="+mn-cs"/>
              </a:rPr>
              <a:t>3) Rédiger des procédures d'arrivée et de départ des utilisateurs (personnel, stagiaires…).</a:t>
            </a:r>
          </a:p>
          <a:p>
            <a:r>
              <a:rPr lang="fr-FR" sz="1050" kern="1200" baseline="0" dirty="0" smtClean="0">
                <a:solidFill>
                  <a:schemeClr val="tx1"/>
                </a:solidFill>
                <a:latin typeface="+mn-lt"/>
                <a:ea typeface="+mn-ea"/>
                <a:cs typeface="+mn-cs"/>
              </a:rPr>
              <a:t>4) Limiter le nombre d'accès Internet au strict nécessaire.</a:t>
            </a:r>
          </a:p>
          <a:p>
            <a:r>
              <a:rPr lang="fr-FR" sz="1050" b="1" kern="1200" baseline="0" dirty="0" smtClean="0">
                <a:solidFill>
                  <a:schemeClr val="tx1"/>
                </a:solidFill>
                <a:latin typeface="+mn-lt"/>
                <a:ea typeface="+mn-ea"/>
                <a:cs typeface="+mn-cs"/>
              </a:rPr>
              <a:t>5) Interdire la connexion d’équipements personnels au système d’information de l’entreprise.</a:t>
            </a:r>
          </a:p>
          <a:p>
            <a:r>
              <a:rPr lang="fr-FR" sz="1050" kern="1200" baseline="0" dirty="0" smtClean="0">
                <a:solidFill>
                  <a:schemeClr val="tx1"/>
                </a:solidFill>
                <a:latin typeface="+mn-lt"/>
                <a:ea typeface="+mn-ea"/>
                <a:cs typeface="+mn-cs"/>
              </a:rPr>
              <a:t>6) Connaître les modalités de mises à jour de l'ensemble des composants logiciels utilisés.</a:t>
            </a:r>
          </a:p>
          <a:p>
            <a:r>
              <a:rPr lang="fr-FR" sz="1050" kern="1200" baseline="0" dirty="0" smtClean="0">
                <a:solidFill>
                  <a:schemeClr val="tx1"/>
                </a:solidFill>
                <a:latin typeface="+mn-lt"/>
                <a:ea typeface="+mn-ea"/>
                <a:cs typeface="+mn-cs"/>
              </a:rPr>
              <a:t>7) Se tenir informé des vulnérabilités de ces composants et des mises à jour nécessaires.</a:t>
            </a:r>
          </a:p>
          <a:p>
            <a:r>
              <a:rPr lang="fr-FR" sz="1050" kern="1200" baseline="0" dirty="0" smtClean="0">
                <a:solidFill>
                  <a:schemeClr val="tx1"/>
                </a:solidFill>
                <a:latin typeface="+mn-lt"/>
                <a:ea typeface="+mn-ea"/>
                <a:cs typeface="+mn-cs"/>
              </a:rPr>
              <a:t>8) Définir une politique simple de mise à jour et l'appliquer strictement.</a:t>
            </a:r>
          </a:p>
          <a:p>
            <a:r>
              <a:rPr lang="fr-FR" sz="1050" kern="1200" baseline="0" dirty="0" smtClean="0">
                <a:solidFill>
                  <a:schemeClr val="tx1"/>
                </a:solidFill>
                <a:latin typeface="+mn-lt"/>
                <a:ea typeface="+mn-ea"/>
                <a:cs typeface="+mn-cs"/>
              </a:rPr>
              <a:t>9) Identifier nominativement chaque personne ayant accès au système.</a:t>
            </a:r>
          </a:p>
          <a:p>
            <a:r>
              <a:rPr lang="fr-FR" sz="1050" kern="1200" baseline="0" dirty="0" smtClean="0">
                <a:solidFill>
                  <a:schemeClr val="tx1"/>
                </a:solidFill>
                <a:latin typeface="+mn-lt"/>
                <a:ea typeface="+mn-ea"/>
                <a:cs typeface="+mn-cs"/>
              </a:rPr>
              <a:t>10) définir des règles de choix et de dimensionnement des mots de passe</a:t>
            </a:r>
          </a:p>
          <a:p>
            <a:r>
              <a:rPr lang="fr-FR" sz="1050" kern="1200" baseline="0" dirty="0" smtClean="0">
                <a:solidFill>
                  <a:schemeClr val="tx1"/>
                </a:solidFill>
                <a:latin typeface="+mn-lt"/>
                <a:ea typeface="+mn-ea"/>
                <a:cs typeface="+mn-cs"/>
              </a:rPr>
              <a:t>11) Mettre en place des moyens techniques permettant de faire respecter les règles relatives aux mots de passe.</a:t>
            </a:r>
          </a:p>
          <a:p>
            <a:r>
              <a:rPr lang="fr-FR" sz="1050" kern="1200" baseline="0" dirty="0" smtClean="0">
                <a:solidFill>
                  <a:schemeClr val="tx1"/>
                </a:solidFill>
                <a:latin typeface="+mn-lt"/>
                <a:ea typeface="+mn-ea"/>
                <a:cs typeface="+mn-cs"/>
              </a:rPr>
              <a:t>12) Ne pas conserver les mots de passe sur les systèmes informatiques.</a:t>
            </a:r>
          </a:p>
          <a:p>
            <a:r>
              <a:rPr lang="fr-FR" sz="1050" kern="1200" baseline="0" dirty="0" smtClean="0">
                <a:solidFill>
                  <a:schemeClr val="tx1"/>
                </a:solidFill>
                <a:latin typeface="+mn-lt"/>
                <a:ea typeface="+mn-ea"/>
                <a:cs typeface="+mn-cs"/>
              </a:rPr>
              <a:t>13) Supprimer ou modifier systématiquement les éléments d'authentification par défaut (mots de passe, certificats) sur les équipements (commutateurs réseau, routeurs, serveurs, imprimantes).</a:t>
            </a:r>
          </a:p>
          <a:p>
            <a:r>
              <a:rPr lang="fr-FR" sz="1050" kern="1200" baseline="0" dirty="0" smtClean="0">
                <a:solidFill>
                  <a:schemeClr val="tx1"/>
                </a:solidFill>
                <a:latin typeface="+mn-lt"/>
                <a:ea typeface="+mn-ea"/>
                <a:cs typeface="+mn-cs"/>
              </a:rPr>
              <a:t>14) Privilégier lorsque c’est possible une authentification forte par carte à puce.</a:t>
            </a:r>
          </a:p>
          <a:p>
            <a:r>
              <a:rPr lang="fr-FR" sz="1050" kern="1200" baseline="0" dirty="0" smtClean="0">
                <a:solidFill>
                  <a:schemeClr val="tx1"/>
                </a:solidFill>
                <a:latin typeface="+mn-lt"/>
                <a:ea typeface="+mn-ea"/>
                <a:cs typeface="+mn-cs"/>
              </a:rPr>
              <a:t>15) Mettre en place un niveau de sécurité homogène sur l'ensemble du parc informatique, désactiver les services inutiles et restreindre les privilèges des utilisateurs.</a:t>
            </a:r>
          </a:p>
          <a:p>
            <a:r>
              <a:rPr lang="fr-FR" sz="1050" b="1" kern="1200" baseline="0" dirty="0" smtClean="0">
                <a:solidFill>
                  <a:schemeClr val="tx1"/>
                </a:solidFill>
                <a:latin typeface="+mn-lt"/>
                <a:ea typeface="+mn-ea"/>
                <a:cs typeface="+mn-cs"/>
              </a:rPr>
              <a:t>16) Interdire techniquement la connexion des supports amovibles sauf si c’est strictement nécessaire; sinon désactiver l'exécution des </a:t>
            </a:r>
            <a:r>
              <a:rPr lang="fr-FR" sz="1050" b="1" kern="1200" baseline="0" dirty="0" err="1" smtClean="0">
                <a:solidFill>
                  <a:schemeClr val="tx1"/>
                </a:solidFill>
                <a:latin typeface="+mn-lt"/>
                <a:ea typeface="+mn-ea"/>
                <a:cs typeface="+mn-cs"/>
              </a:rPr>
              <a:t>autoruns</a:t>
            </a:r>
            <a:r>
              <a:rPr lang="fr-FR" sz="1050" b="1" kern="1200" baseline="0" dirty="0" smtClean="0">
                <a:solidFill>
                  <a:schemeClr val="tx1"/>
                </a:solidFill>
                <a:latin typeface="+mn-lt"/>
                <a:ea typeface="+mn-ea"/>
                <a:cs typeface="+mn-cs"/>
              </a:rPr>
              <a:t> depuis de tels supports.</a:t>
            </a:r>
          </a:p>
          <a:p>
            <a:r>
              <a:rPr lang="fr-FR" sz="1050" kern="1200" baseline="0" dirty="0" smtClean="0">
                <a:solidFill>
                  <a:schemeClr val="tx1"/>
                </a:solidFill>
                <a:latin typeface="+mn-lt"/>
                <a:ea typeface="+mn-ea"/>
                <a:cs typeface="+mn-cs"/>
              </a:rPr>
              <a:t>17) Utiliser un outil de gestion de parc informatique permettant de déployer des politiques de sécurité et les mises à jour sur les équipements.</a:t>
            </a:r>
          </a:p>
          <a:p>
            <a:r>
              <a:rPr lang="fr-FR" sz="1050" kern="1200" baseline="0" dirty="0" smtClean="0">
                <a:solidFill>
                  <a:schemeClr val="tx1"/>
                </a:solidFill>
                <a:latin typeface="+mn-lt"/>
                <a:ea typeface="+mn-ea"/>
                <a:cs typeface="+mn-cs"/>
              </a:rPr>
              <a:t>18) Gérer les terminaux nomades selon la même politique de sécurité que les postes fixes</a:t>
            </a:r>
          </a:p>
          <a:p>
            <a:r>
              <a:rPr lang="fr-FR" sz="1050" kern="1200" baseline="0" dirty="0" smtClean="0">
                <a:solidFill>
                  <a:schemeClr val="tx1"/>
                </a:solidFill>
                <a:latin typeface="+mn-lt"/>
                <a:ea typeface="+mn-ea"/>
                <a:cs typeface="+mn-cs"/>
              </a:rPr>
              <a:t>19) Interdire dans tous les cas où cela est possible les connexions à distance sur les postes clients.</a:t>
            </a:r>
          </a:p>
          <a:p>
            <a:r>
              <a:rPr lang="fr-FR" sz="1050" b="1" kern="1200" baseline="0" dirty="0" smtClean="0">
                <a:solidFill>
                  <a:schemeClr val="tx1"/>
                </a:solidFill>
                <a:latin typeface="+mn-lt"/>
                <a:ea typeface="+mn-ea"/>
                <a:cs typeface="+mn-cs"/>
              </a:rPr>
              <a:t>20) Chiffrer les données sensibles, en particulier sur les postes nomades et les supports perdables.</a:t>
            </a:r>
          </a:p>
          <a:p>
            <a:r>
              <a:rPr lang="fr-FR" sz="1050" kern="1200" baseline="0" dirty="0" smtClean="0">
                <a:solidFill>
                  <a:schemeClr val="tx1"/>
                </a:solidFill>
                <a:latin typeface="+mn-lt"/>
                <a:ea typeface="+mn-ea"/>
                <a:cs typeface="+mn-cs"/>
              </a:rPr>
              <a:t>21) Auditer ou faire auditer fréquemment la configuration de l'annuaire central (Active Directory en environnement Windows)</a:t>
            </a:r>
          </a:p>
          <a:p>
            <a:r>
              <a:rPr lang="fr-FR" sz="1050" kern="1200" baseline="0" dirty="0" smtClean="0">
                <a:solidFill>
                  <a:schemeClr val="tx1"/>
                </a:solidFill>
                <a:latin typeface="+mn-lt"/>
                <a:ea typeface="+mn-ea"/>
                <a:cs typeface="+mn-cs"/>
              </a:rPr>
              <a:t>22) Ne pas mettre en place de réseaux non cloisonnés. Pour les postes ou les serveurs contenant des informations importantes pour la vie de l’entreprise, créer un sous-réseau protégé par un pare-feu spécifique.</a:t>
            </a:r>
          </a:p>
          <a:p>
            <a:r>
              <a:rPr lang="fr-FR" sz="1050" kern="1200" baseline="0" dirty="0" smtClean="0">
                <a:solidFill>
                  <a:schemeClr val="tx1"/>
                </a:solidFill>
                <a:latin typeface="+mn-lt"/>
                <a:ea typeface="+mn-ea"/>
                <a:cs typeface="+mn-cs"/>
              </a:rPr>
              <a:t>23) Interdire la navigation sur Internet depuis les comptes d'administration.</a:t>
            </a:r>
          </a:p>
          <a:p>
            <a:r>
              <a:rPr lang="fr-FR" sz="1050" kern="1200" baseline="0" dirty="0" smtClean="0">
                <a:solidFill>
                  <a:schemeClr val="tx1"/>
                </a:solidFill>
                <a:latin typeface="+mn-lt"/>
                <a:ea typeface="+mn-ea"/>
                <a:cs typeface="+mn-cs"/>
              </a:rPr>
              <a:t>24) Limiter le nombre de passerelles d'interconnexion avec Internet.</a:t>
            </a:r>
          </a:p>
          <a:p>
            <a:r>
              <a:rPr lang="fr-FR" sz="1050" kern="1200" baseline="0" dirty="0" smtClean="0">
                <a:solidFill>
                  <a:schemeClr val="tx1"/>
                </a:solidFill>
                <a:latin typeface="+mn-lt"/>
                <a:ea typeface="+mn-ea"/>
                <a:cs typeface="+mn-cs"/>
              </a:rPr>
              <a:t>25) Vérifier qu'aucun équipement du réseau ne comporte d'interface d'administration accessible depuis l’Internet.</a:t>
            </a:r>
          </a:p>
          <a:p>
            <a:r>
              <a:rPr lang="fr-FR" sz="1050" kern="1200" baseline="0" dirty="0" smtClean="0">
                <a:solidFill>
                  <a:schemeClr val="tx1"/>
                </a:solidFill>
                <a:latin typeface="+mn-lt"/>
                <a:ea typeface="+mn-ea"/>
                <a:cs typeface="+mn-cs"/>
              </a:rPr>
              <a:t>26) Éviter l'usage de technologies sans fil (Wifi). Si l’usage de ces technologies ne peut être évité, cloisonner le réseau d’accès Wifi du reste du système d’information.</a:t>
            </a:r>
          </a:p>
          <a:p>
            <a:r>
              <a:rPr lang="fr-FR" sz="1050" kern="1200" baseline="0" dirty="0" smtClean="0">
                <a:solidFill>
                  <a:schemeClr val="tx1"/>
                </a:solidFill>
                <a:latin typeface="+mn-lt"/>
                <a:ea typeface="+mn-ea"/>
                <a:cs typeface="+mn-cs"/>
              </a:rPr>
              <a:t>27) Définir concrètement les objectifs de la supervision des systèmes et des réseaux.</a:t>
            </a:r>
          </a:p>
          <a:p>
            <a:r>
              <a:rPr lang="fr-FR" sz="1050" kern="1200" baseline="0" dirty="0" smtClean="0">
                <a:solidFill>
                  <a:schemeClr val="tx1"/>
                </a:solidFill>
                <a:latin typeface="+mn-lt"/>
                <a:ea typeface="+mn-ea"/>
                <a:cs typeface="+mn-cs"/>
              </a:rPr>
              <a:t>28) Déterminer les mécanismes de journalisation devant être activés.</a:t>
            </a:r>
          </a:p>
          <a:p>
            <a:r>
              <a:rPr lang="fr-FR" sz="1050" kern="1200" baseline="0" dirty="0" smtClean="0">
                <a:solidFill>
                  <a:schemeClr val="tx1"/>
                </a:solidFill>
                <a:latin typeface="+mn-lt"/>
                <a:ea typeface="+mn-ea"/>
                <a:cs typeface="+mn-cs"/>
              </a:rPr>
              <a:t>29) Utiliser un réseau dédié à l'administration des équipements ou au moins un réseau logiquement séparé du réseau des utilisateurs.</a:t>
            </a:r>
          </a:p>
          <a:p>
            <a:r>
              <a:rPr lang="fr-FR" sz="1050" kern="1200" baseline="0" dirty="0" smtClean="0">
                <a:solidFill>
                  <a:schemeClr val="tx1"/>
                </a:solidFill>
                <a:latin typeface="+mn-lt"/>
                <a:ea typeface="+mn-ea"/>
                <a:cs typeface="+mn-cs"/>
              </a:rPr>
              <a:t>30) Ne pas donner aux utilisateurs de privilèges d'administration. Ne faire aucune exception.</a:t>
            </a:r>
          </a:p>
          <a:p>
            <a:r>
              <a:rPr lang="fr-FR" sz="1050" kern="1200" baseline="0" dirty="0" smtClean="0">
                <a:solidFill>
                  <a:schemeClr val="tx1"/>
                </a:solidFill>
                <a:latin typeface="+mn-lt"/>
                <a:ea typeface="+mn-ea"/>
                <a:cs typeface="+mn-cs"/>
              </a:rPr>
              <a:t>31) N'autoriser l'accès à distance au réseau professionnel, y compris pour l’administration, que depuis des postes professionnels mettant en </a:t>
            </a:r>
            <a:r>
              <a:rPr lang="fr-FR" sz="1050" kern="1200" baseline="0" dirty="0" err="1" smtClean="0">
                <a:solidFill>
                  <a:schemeClr val="tx1"/>
                </a:solidFill>
                <a:latin typeface="+mn-lt"/>
                <a:ea typeface="+mn-ea"/>
                <a:cs typeface="+mn-cs"/>
              </a:rPr>
              <a:t>oeuvre</a:t>
            </a:r>
            <a:r>
              <a:rPr lang="fr-FR" sz="1050" kern="1200" baseline="0" dirty="0" smtClean="0">
                <a:solidFill>
                  <a:schemeClr val="tx1"/>
                </a:solidFill>
                <a:latin typeface="+mn-lt"/>
                <a:ea typeface="+mn-ea"/>
                <a:cs typeface="+mn-cs"/>
              </a:rPr>
              <a:t> des mécanismes d'authentification forte et protégeant l'intégrité et la confidentialité des échanges à l'aide de moyens robustes (privilégier ceux qui sont qualifiés par l'ANSSI).</a:t>
            </a:r>
          </a:p>
          <a:p>
            <a:r>
              <a:rPr lang="fr-FR" sz="1050" kern="1200" baseline="0" dirty="0" smtClean="0">
                <a:solidFill>
                  <a:schemeClr val="tx1"/>
                </a:solidFill>
                <a:latin typeface="+mn-lt"/>
                <a:ea typeface="+mn-ea"/>
                <a:cs typeface="+mn-cs"/>
              </a:rPr>
              <a:t>32) Utiliser impérativement des mécanismes de contrôle d'accès robustes.</a:t>
            </a:r>
          </a:p>
          <a:p>
            <a:r>
              <a:rPr lang="fr-FR" sz="1050" kern="1200" baseline="0" dirty="0" smtClean="0">
                <a:solidFill>
                  <a:schemeClr val="tx1"/>
                </a:solidFill>
                <a:latin typeface="+mn-lt"/>
                <a:ea typeface="+mn-ea"/>
                <a:cs typeface="+mn-cs"/>
              </a:rPr>
              <a:t>33) Gérer rigoureusement les clés permettant l’accès aux locaux et les codes d’alarme.</a:t>
            </a:r>
          </a:p>
          <a:p>
            <a:r>
              <a:rPr lang="fr-FR" sz="1050" kern="1200" baseline="0" dirty="0" smtClean="0">
                <a:solidFill>
                  <a:schemeClr val="tx1"/>
                </a:solidFill>
                <a:latin typeface="+mn-lt"/>
                <a:ea typeface="+mn-ea"/>
                <a:cs typeface="+mn-cs"/>
              </a:rPr>
              <a:t>34) Ne pas laisser de prises d'accès au réseau interne accessibles dans les endroits publics.</a:t>
            </a:r>
          </a:p>
          <a:p>
            <a:r>
              <a:rPr lang="fr-FR" sz="1050" kern="1200" baseline="0" dirty="0" smtClean="0">
                <a:solidFill>
                  <a:schemeClr val="tx1"/>
                </a:solidFill>
                <a:latin typeface="+mn-lt"/>
                <a:ea typeface="+mn-ea"/>
                <a:cs typeface="+mn-cs"/>
              </a:rPr>
              <a:t>35) Définir des règles en matière de gestion des impressions papier.</a:t>
            </a:r>
          </a:p>
          <a:p>
            <a:r>
              <a:rPr lang="fr-FR" sz="1050" kern="1200" baseline="0" dirty="0" smtClean="0">
                <a:solidFill>
                  <a:schemeClr val="tx1"/>
                </a:solidFill>
                <a:latin typeface="+mn-lt"/>
                <a:ea typeface="+mn-ea"/>
                <a:cs typeface="+mn-cs"/>
              </a:rPr>
              <a:t>36) Ne jamais se contenter de traiter l'infection d'une machine sans tenter de savoir si le code malveillant a pu se propager ailleurs dans le réseau.</a:t>
            </a:r>
          </a:p>
          <a:p>
            <a:r>
              <a:rPr lang="fr-FR" sz="1050" kern="1200" baseline="0" dirty="0" smtClean="0">
                <a:solidFill>
                  <a:schemeClr val="tx1"/>
                </a:solidFill>
                <a:latin typeface="+mn-lt"/>
                <a:ea typeface="+mn-ea"/>
                <a:cs typeface="+mn-cs"/>
              </a:rPr>
              <a:t>37) Disposer d'un plan de reprise ou de continuité d'activité informatique tenu régulièrement à jour.</a:t>
            </a:r>
          </a:p>
          <a:p>
            <a:r>
              <a:rPr lang="fr-FR" sz="1050" kern="1200" baseline="0" dirty="0" smtClean="0">
                <a:solidFill>
                  <a:schemeClr val="tx1"/>
                </a:solidFill>
                <a:latin typeface="+mn-lt"/>
                <a:ea typeface="+mn-ea"/>
                <a:cs typeface="+mn-cs"/>
              </a:rPr>
              <a:t>38) Mettre en place une chaîne d'alerte connue de tous les intervenants.</a:t>
            </a:r>
          </a:p>
          <a:p>
            <a:r>
              <a:rPr lang="fr-FR" sz="1050" b="1" kern="1200" baseline="0" dirty="0" smtClean="0">
                <a:solidFill>
                  <a:schemeClr val="tx1"/>
                </a:solidFill>
                <a:latin typeface="+mn-lt"/>
                <a:ea typeface="+mn-ea"/>
                <a:cs typeface="+mn-cs"/>
              </a:rPr>
              <a:t>39) Sensibiliser les utilisateurs aux règles d’hygiène informatique élémentaires.</a:t>
            </a:r>
          </a:p>
          <a:p>
            <a:r>
              <a:rPr lang="fr-FR" sz="1050" kern="1200" baseline="0" dirty="0" smtClean="0">
                <a:solidFill>
                  <a:schemeClr val="tx1"/>
                </a:solidFill>
                <a:latin typeface="+mn-lt"/>
                <a:ea typeface="+mn-ea"/>
                <a:cs typeface="+mn-cs"/>
              </a:rPr>
              <a:t>40) Faire réaliser des audits de sécurité périodiques (au minimum tous les ans). Chaque audit doit être associé à un plan d'action.</a:t>
            </a:r>
            <a:endParaRPr lang="fr-FR" sz="1050" kern="1200" baseline="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19</a:t>
            </a:fld>
            <a:endParaRPr lang="en-US"/>
          </a:p>
        </p:txBody>
      </p:sp>
    </p:spTree>
    <p:extLst>
      <p:ext uri="{BB962C8B-B14F-4D97-AF65-F5344CB8AC3E}">
        <p14:creationId xmlns:p14="http://schemas.microsoft.com/office/powerpoint/2010/main" val="1616302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Les Système d’Information</a:t>
            </a:r>
            <a:r>
              <a:rPr lang="fr-FR" baseline="0" dirty="0" smtClean="0"/>
              <a:t> d’une entreprise est devenu une vraie passoire</a:t>
            </a:r>
          </a:p>
          <a:p>
            <a:pPr marL="0" marR="0" lvl="1" indent="0" algn="l" defTabSz="914400" rtl="0" eaLnBrk="1" fontAlgn="auto" latinLnBrk="0" hangingPunct="1">
              <a:lnSpc>
                <a:spcPct val="100000"/>
              </a:lnSpc>
              <a:spcBef>
                <a:spcPts val="0"/>
              </a:spcBef>
              <a:spcAft>
                <a:spcPts val="0"/>
              </a:spcAft>
              <a:buClrTx/>
              <a:buSzTx/>
              <a:buFontTx/>
              <a:buNone/>
              <a:tabLst/>
              <a:defRPr/>
            </a:pPr>
            <a:r>
              <a:rPr lang="fr-FR" sz="1200" kern="1200" baseline="0" dirty="0" smtClean="0">
                <a:solidFill>
                  <a:schemeClr val="tx1"/>
                </a:solidFill>
                <a:latin typeface="+mn-lt"/>
                <a:ea typeface="+mn-ea"/>
                <a:cs typeface="+mn-cs"/>
              </a:rPr>
              <a:t>SI vulnérable : pas une science exacte et cible d’attaques malveillantes (sournoises : spam, malware, </a:t>
            </a:r>
            <a:r>
              <a:rPr lang="fr-FR" sz="1200" kern="1200" baseline="0" dirty="0" err="1" smtClean="0">
                <a:solidFill>
                  <a:schemeClr val="tx1"/>
                </a:solidFill>
                <a:latin typeface="+mn-lt"/>
                <a:ea typeface="+mn-ea"/>
                <a:cs typeface="+mn-cs"/>
              </a:rPr>
              <a:t>phishing</a:t>
            </a:r>
            <a:r>
              <a:rPr lang="fr-FR" sz="1200" kern="1200" baseline="0" dirty="0" smtClean="0">
                <a:solidFill>
                  <a:schemeClr val="tx1"/>
                </a:solidFill>
                <a:latin typeface="+mn-lt"/>
                <a:ea typeface="+mn-ea"/>
                <a:cs typeface="+mn-cs"/>
              </a:rPr>
              <a:t>,…)</a:t>
            </a:r>
          </a:p>
          <a:p>
            <a:pPr marL="0" marR="0" lvl="1" indent="0" algn="l" defTabSz="914400" rtl="0" eaLnBrk="1" fontAlgn="auto" latinLnBrk="0" hangingPunct="1">
              <a:lnSpc>
                <a:spcPct val="100000"/>
              </a:lnSpc>
              <a:spcBef>
                <a:spcPts val="0"/>
              </a:spcBef>
              <a:spcAft>
                <a:spcPts val="0"/>
              </a:spcAft>
              <a:buClrTx/>
              <a:buSzTx/>
              <a:buFontTx/>
              <a:buNone/>
              <a:tabLst/>
              <a:defRPr/>
            </a:pPr>
            <a:r>
              <a:rPr lang="fr-FR" sz="1200" kern="1200" baseline="0" dirty="0" smtClean="0">
                <a:solidFill>
                  <a:schemeClr val="tx1"/>
                </a:solidFill>
                <a:latin typeface="+mn-lt"/>
                <a:ea typeface="+mn-ea"/>
                <a:cs typeface="+mn-cs"/>
              </a:rPr>
              <a:t>Les particuliers ramènent leurs malwares au bureau (email perso, réseaux sociaux, clefs USB, amis/famille qui utilisent l’ordinateur professionnel)</a:t>
            </a:r>
          </a:p>
          <a:p>
            <a:pPr marL="0" marR="0" lvl="1" indent="0" algn="l" defTabSz="914400" rtl="0" eaLnBrk="1" fontAlgn="auto" latinLnBrk="0" hangingPunct="1">
              <a:lnSpc>
                <a:spcPct val="100000"/>
              </a:lnSpc>
              <a:spcBef>
                <a:spcPts val="0"/>
              </a:spcBef>
              <a:spcAft>
                <a:spcPts val="0"/>
              </a:spcAft>
              <a:buClrTx/>
              <a:buSzTx/>
              <a:buFontTx/>
              <a:buNone/>
              <a:tabLst/>
              <a:defRPr/>
            </a:pPr>
            <a:r>
              <a:rPr lang="fr-FR" sz="1200" kern="1200" baseline="0" dirty="0" err="1" smtClean="0">
                <a:solidFill>
                  <a:schemeClr val="tx1"/>
                </a:solidFill>
                <a:latin typeface="+mn-lt"/>
                <a:ea typeface="+mn-ea"/>
                <a:cs typeface="+mn-cs"/>
              </a:rPr>
              <a:t>Cybersquatting</a:t>
            </a:r>
            <a:r>
              <a:rPr lang="fr-FR" sz="1200" kern="1200" baseline="0" dirty="0" smtClean="0">
                <a:solidFill>
                  <a:schemeClr val="tx1"/>
                </a:solidFill>
                <a:latin typeface="+mn-lt"/>
                <a:ea typeface="+mn-ea"/>
                <a:cs typeface="+mn-cs"/>
              </a:rPr>
              <a:t> : enregistrement d’un nom de domaine correspondant à une marque en vue de le revendre ou d’altérer sa visibilité</a:t>
            </a:r>
          </a:p>
          <a:p>
            <a:r>
              <a:rPr lang="fr-FR" baseline="0" dirty="0" smtClean="0"/>
              <a:t>Gestion de Crise : </a:t>
            </a:r>
            <a:r>
              <a:rPr lang="fr-FR" sz="1200" kern="1200" baseline="0" dirty="0" smtClean="0">
                <a:solidFill>
                  <a:schemeClr val="tx1"/>
                </a:solidFill>
                <a:latin typeface="+mn-lt"/>
                <a:ea typeface="+mn-ea"/>
                <a:cs typeface="+mn-cs"/>
              </a:rPr>
              <a:t>face à un incident majeur, ou à une fuite d’informations</a:t>
            </a:r>
            <a:endParaRPr lang="fr-FR" sz="1200" kern="1200" baseline="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20</a:t>
            </a:fld>
            <a:endParaRPr lang="en-US"/>
          </a:p>
        </p:txBody>
      </p:sp>
    </p:spTree>
    <p:extLst>
      <p:ext uri="{BB962C8B-B14F-4D97-AF65-F5344CB8AC3E}">
        <p14:creationId xmlns:p14="http://schemas.microsoft.com/office/powerpoint/2010/main" val="3302018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500" b="1" i="1" kern="0" dirty="0" smtClean="0">
              <a:effectLst>
                <a:outerShdw blurRad="38100" dist="38100" dir="2700000" algn="tl">
                  <a:srgbClr val="C0C0C0"/>
                </a:outerShdw>
              </a:effectLst>
              <a:latin typeface="Arial" pitchFamily="34" charset="0"/>
              <a:cs typeface="Arial" pitchFamily="34" charset="0"/>
            </a:endParaRPr>
          </a:p>
          <a:p>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21</a:t>
            </a:fld>
            <a:endParaRPr lang="en-US"/>
          </a:p>
        </p:txBody>
      </p:sp>
    </p:spTree>
    <p:extLst>
      <p:ext uri="{BB962C8B-B14F-4D97-AF65-F5344CB8AC3E}">
        <p14:creationId xmlns:p14="http://schemas.microsoft.com/office/powerpoint/2010/main" val="2711750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dirty="0" smtClean="0">
                <a:solidFill>
                  <a:schemeClr val="tx1"/>
                </a:solidFill>
                <a:latin typeface="+mn-lt"/>
                <a:ea typeface="+mn-ea"/>
                <a:cs typeface="+mn-cs"/>
              </a:rPr>
              <a:t>Autorité</a:t>
            </a:r>
            <a:r>
              <a:rPr lang="fr-FR" sz="1200" kern="1200" baseline="0" dirty="0" smtClean="0">
                <a:solidFill>
                  <a:schemeClr val="tx1"/>
                </a:solidFill>
                <a:latin typeface="+mn-lt"/>
                <a:ea typeface="+mn-ea"/>
                <a:cs typeface="+mn-cs"/>
              </a:rPr>
              <a:t> de certifications (entités émettrices de certificats SSL) : fermeture de </a:t>
            </a:r>
            <a:r>
              <a:rPr lang="fr-FR" sz="1200" kern="1200" baseline="0" dirty="0" err="1" smtClean="0">
                <a:solidFill>
                  <a:schemeClr val="tx1"/>
                </a:solidFill>
                <a:latin typeface="+mn-lt"/>
                <a:ea typeface="+mn-ea"/>
                <a:cs typeface="+mn-cs"/>
              </a:rPr>
              <a:t>DigiNotar</a:t>
            </a:r>
            <a:r>
              <a:rPr lang="fr-FR" sz="1200" kern="1200" baseline="0" dirty="0" smtClean="0">
                <a:solidFill>
                  <a:schemeClr val="tx1"/>
                </a:solidFill>
                <a:latin typeface="+mn-lt"/>
                <a:ea typeface="+mn-ea"/>
                <a:cs typeface="+mn-cs"/>
              </a:rPr>
              <a:t>, AC néerlandaise</a:t>
            </a:r>
            <a:endParaRPr lang="fr-FR" sz="1400" kern="1200" dirty="0" smtClean="0">
              <a:solidFill>
                <a:schemeClr val="tx1"/>
              </a:solidFill>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latin typeface="+mn-lt"/>
                <a:ea typeface="+mn-ea"/>
                <a:cs typeface="+mn-cs"/>
              </a:rPr>
              <a:t>APT : Advanced Persistent </a:t>
            </a:r>
            <a:r>
              <a:rPr lang="fr-FR" sz="1200" kern="1200" dirty="0" err="1" smtClean="0">
                <a:solidFill>
                  <a:schemeClr val="tx1"/>
                </a:solidFill>
                <a:latin typeface="+mn-lt"/>
                <a:ea typeface="+mn-ea"/>
                <a:cs typeface="+mn-cs"/>
              </a:rPr>
              <a:t>Threats</a:t>
            </a:r>
            <a:r>
              <a:rPr lang="fr-FR" sz="1200" kern="1200" dirty="0" smtClean="0">
                <a:solidFill>
                  <a:schemeClr val="tx1"/>
                </a:solidFill>
                <a:latin typeface="+mn-lt"/>
                <a:ea typeface="+mn-ea"/>
                <a:cs typeface="+mn-cs"/>
              </a:rPr>
              <a:t> : attaques ciblées, complexes, étalées dans le temps. Cyber espionnage, attaques entre états,…</a:t>
            </a:r>
          </a:p>
          <a:p>
            <a:pPr marL="0" marR="0" lvl="1"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latin typeface="+mn-lt"/>
                <a:ea typeface="+mn-ea"/>
                <a:cs typeface="+mn-cs"/>
              </a:rPr>
              <a:t>Groupes de cyber pirates très avancés technologiquement mettant en place des attaques ciblées (intention de collectes d’informations ciblées, DOS de systèmes précis), complexes (combinaison d’ingénierie sociale, de malware, d’intrusion, de vols d’informations) , et d’une certaine durée (plusieurs semaines). Cyber espionnage, attaques entre états,…</a:t>
            </a:r>
          </a:p>
          <a:p>
            <a:pPr marL="0" algn="l" defTabSz="914400" rtl="0" eaLnBrk="1" latinLnBrk="0" hangingPunct="1"/>
            <a:r>
              <a:rPr lang="fr-FR" sz="1200" kern="1200" dirty="0" err="1" smtClean="0">
                <a:solidFill>
                  <a:schemeClr val="tx1"/>
                </a:solidFill>
                <a:latin typeface="+mn-lt"/>
                <a:ea typeface="+mn-ea"/>
                <a:cs typeface="+mn-cs"/>
              </a:rPr>
              <a:t>Stuxnet</a:t>
            </a:r>
            <a:r>
              <a:rPr lang="fr-FR" sz="1200" kern="1200" dirty="0" smtClean="0">
                <a:solidFill>
                  <a:schemeClr val="tx1"/>
                </a:solidFill>
                <a:latin typeface="+mn-lt"/>
                <a:ea typeface="+mn-ea"/>
                <a:cs typeface="+mn-cs"/>
              </a:rPr>
              <a:t> :</a:t>
            </a:r>
            <a:r>
              <a:rPr lang="fr-FR" sz="1200" b="1" baseline="0" dirty="0" smtClean="0">
                <a:latin typeface="Arial" pitchFamily="34" charset="0"/>
                <a:cs typeface="Arial" pitchFamily="34" charset="0"/>
              </a:rPr>
              <a:t> </a:t>
            </a:r>
            <a:r>
              <a:rPr lang="fr-FR" sz="1200" kern="1200" dirty="0" smtClean="0">
                <a:solidFill>
                  <a:schemeClr val="tx1"/>
                </a:solidFill>
                <a:latin typeface="+mn-lt"/>
                <a:ea typeface="+mn-ea"/>
                <a:cs typeface="+mn-cs"/>
              </a:rPr>
              <a:t>Attaque très ciblée et très sophistiquée, contrairement à attaques de Windows ou </a:t>
            </a:r>
            <a:r>
              <a:rPr lang="fr-FR" sz="1200" kern="1200" dirty="0" err="1" smtClean="0">
                <a:solidFill>
                  <a:schemeClr val="tx1"/>
                </a:solidFill>
                <a:latin typeface="+mn-lt"/>
                <a:ea typeface="+mn-ea"/>
                <a:cs typeface="+mn-cs"/>
              </a:rPr>
              <a:t>Facebook</a:t>
            </a:r>
            <a:r>
              <a:rPr lang="fr-FR" sz="1200" kern="1200" dirty="0" smtClean="0">
                <a:solidFill>
                  <a:schemeClr val="tx1"/>
                </a:solidFill>
                <a:latin typeface="+mn-lt"/>
                <a:ea typeface="+mn-ea"/>
                <a:cs typeface="+mn-cs"/>
              </a:rPr>
              <a:t> qui misent sur le volume. Peut compromettre la défense ou l’infrastructure d’un pays</a:t>
            </a: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22</a:t>
            </a:fld>
            <a:endParaRPr lang="en-US"/>
          </a:p>
        </p:txBody>
      </p:sp>
    </p:spTree>
    <p:extLst>
      <p:ext uri="{BB962C8B-B14F-4D97-AF65-F5344CB8AC3E}">
        <p14:creationId xmlns:p14="http://schemas.microsoft.com/office/powerpoint/2010/main" val="30712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23</a:t>
            </a:fld>
            <a:endParaRPr lang="en-US"/>
          </a:p>
        </p:txBody>
      </p:sp>
    </p:spTree>
    <p:extLst>
      <p:ext uri="{BB962C8B-B14F-4D97-AF65-F5344CB8AC3E}">
        <p14:creationId xmlns:p14="http://schemas.microsoft.com/office/powerpoint/2010/main" val="998079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24</a:t>
            </a:fld>
            <a:endParaRPr lang="en-US"/>
          </a:p>
        </p:txBody>
      </p:sp>
    </p:spTree>
    <p:extLst>
      <p:ext uri="{BB962C8B-B14F-4D97-AF65-F5344CB8AC3E}">
        <p14:creationId xmlns:p14="http://schemas.microsoft.com/office/powerpoint/2010/main" val="1674283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25</a:t>
            </a:fld>
            <a:endParaRPr lang="en-US"/>
          </a:p>
        </p:txBody>
      </p:sp>
    </p:spTree>
    <p:extLst>
      <p:ext uri="{BB962C8B-B14F-4D97-AF65-F5344CB8AC3E}">
        <p14:creationId xmlns:p14="http://schemas.microsoft.com/office/powerpoint/2010/main" val="341899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fr-FR" sz="1200" kern="1200" dirty="0" err="1" smtClean="0">
                <a:solidFill>
                  <a:schemeClr val="tx1"/>
                </a:solidFill>
                <a:latin typeface="+mn-lt"/>
                <a:ea typeface="+mn-ea"/>
                <a:cs typeface="+mn-cs"/>
              </a:rPr>
              <a:t>iPhone</a:t>
            </a:r>
            <a:r>
              <a:rPr lang="fr-FR" sz="1200" kern="1200" dirty="0" smtClean="0">
                <a:solidFill>
                  <a:schemeClr val="tx1"/>
                </a:solidFill>
                <a:latin typeface="+mn-lt"/>
                <a:ea typeface="+mn-ea"/>
                <a:cs typeface="+mn-cs"/>
              </a:rPr>
              <a:t> sécurisé de base, avec applications officielles référencées, mais les utilisateurs s’empressent de les cracker pour pouvoir installer applis non référencées Apple et se mettent en situation de risque.</a:t>
            </a:r>
          </a:p>
          <a:p>
            <a:pPr marL="0" marR="0" lvl="1"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26</a:t>
            </a:fld>
            <a:endParaRPr lang="en-US"/>
          </a:p>
        </p:txBody>
      </p:sp>
    </p:spTree>
    <p:extLst>
      <p:ext uri="{BB962C8B-B14F-4D97-AF65-F5344CB8AC3E}">
        <p14:creationId xmlns:p14="http://schemas.microsoft.com/office/powerpoint/2010/main" val="3947186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a:ln/>
        </p:spPr>
      </p:sp>
      <p:sp>
        <p:nvSpPr>
          <p:cNvPr id="1945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z="1800" b="1" smtClean="0">
                <a:latin typeface="Arial" panose="020B0604020202020204" pitchFamily="34" charset="0"/>
              </a:rPr>
              <a:t>90 % des données dans le monde ont été produites sur les 2 dernières années  !</a:t>
            </a:r>
          </a:p>
          <a:p>
            <a:r>
              <a:rPr lang="fr-FR" altLang="fr-FR" sz="1800" b="1" smtClean="0">
                <a:latin typeface="Arial" panose="020B0604020202020204" pitchFamily="34" charset="0"/>
              </a:rPr>
              <a:t>70 % des données en entreprise ne sont pas utilisées (et près de 90% ne l’ont été qu’une seule fois !)</a:t>
            </a:r>
          </a:p>
          <a:p>
            <a:r>
              <a:rPr lang="fr-FR" altLang="fr-FR" sz="1800" b="1" smtClean="0">
                <a:latin typeface="Arial" panose="020B0604020202020204" pitchFamily="34" charset="0"/>
              </a:rPr>
              <a:t>En 2020 il y aura 6 objets connectés par habitants ! En 2015, nous sommes 7,2 milliards sur notre planète</a:t>
            </a:r>
          </a:p>
        </p:txBody>
      </p:sp>
      <p:sp>
        <p:nvSpPr>
          <p:cNvPr id="19460"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00F56FE-1F28-4C3D-87E6-99D539677388}" type="slidenum">
              <a:rPr lang="fr-FR" altLang="fr-FR" smtClean="0"/>
              <a:pPr/>
              <a:t>3</a:t>
            </a:fld>
            <a:endParaRPr lang="fr-FR" altLang="fr-FR"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fr-FR" sz="1200" b="1" kern="1200" dirty="0" smtClean="0">
                <a:solidFill>
                  <a:schemeClr val="tx1"/>
                </a:solidFill>
                <a:latin typeface="+mn-lt"/>
                <a:ea typeface="+mn-ea"/>
                <a:cs typeface="+mn-cs"/>
              </a:rPr>
              <a:t>« </a:t>
            </a:r>
            <a:r>
              <a:rPr lang="fr-FR" sz="1200" b="1" i="1" kern="1200" dirty="0" err="1" smtClean="0">
                <a:solidFill>
                  <a:schemeClr val="tx1"/>
                </a:solidFill>
                <a:latin typeface="+mn-lt"/>
                <a:ea typeface="+mn-ea"/>
                <a:cs typeface="+mn-cs"/>
              </a:rPr>
              <a:t>Blackshades</a:t>
            </a:r>
            <a:r>
              <a:rPr lang="fr-FR" sz="1200" i="1" kern="1200" dirty="0" smtClean="0">
                <a:solidFill>
                  <a:schemeClr val="tx1"/>
                </a:solidFill>
                <a:latin typeface="+mn-lt"/>
                <a:ea typeface="+mn-ea"/>
                <a:cs typeface="+mn-cs"/>
              </a:rPr>
              <a:t> est un « </a:t>
            </a:r>
            <a:r>
              <a:rPr lang="fr-FR" sz="1200" i="1" kern="1200" dirty="0" err="1" smtClean="0">
                <a:solidFill>
                  <a:schemeClr val="tx1"/>
                </a:solidFill>
                <a:latin typeface="+mn-lt"/>
                <a:ea typeface="+mn-ea"/>
                <a:cs typeface="+mn-cs"/>
              </a:rPr>
              <a:t>remote</a:t>
            </a:r>
            <a:r>
              <a:rPr lang="fr-FR" sz="1200" i="1" kern="1200" dirty="0" smtClean="0">
                <a:solidFill>
                  <a:schemeClr val="tx1"/>
                </a:solidFill>
                <a:latin typeface="+mn-lt"/>
                <a:ea typeface="+mn-ea"/>
                <a:cs typeface="+mn-cs"/>
              </a:rPr>
              <a:t> </a:t>
            </a:r>
            <a:r>
              <a:rPr lang="fr-FR" sz="1200" i="1" kern="1200" dirty="0" err="1" smtClean="0">
                <a:solidFill>
                  <a:schemeClr val="tx1"/>
                </a:solidFill>
                <a:latin typeface="+mn-lt"/>
                <a:ea typeface="+mn-ea"/>
                <a:cs typeface="+mn-cs"/>
              </a:rPr>
              <a:t>access</a:t>
            </a:r>
            <a:r>
              <a:rPr lang="fr-FR" sz="1200" i="1" kern="1200" dirty="0" smtClean="0">
                <a:solidFill>
                  <a:schemeClr val="tx1"/>
                </a:solidFill>
                <a:latin typeface="+mn-lt"/>
                <a:ea typeface="+mn-ea"/>
                <a:cs typeface="+mn-cs"/>
              </a:rPr>
              <a:t> </a:t>
            </a:r>
            <a:r>
              <a:rPr lang="fr-FR" sz="1200" i="1" kern="1200" dirty="0" err="1" smtClean="0">
                <a:solidFill>
                  <a:schemeClr val="tx1"/>
                </a:solidFill>
                <a:latin typeface="+mn-lt"/>
                <a:ea typeface="+mn-ea"/>
                <a:cs typeface="+mn-cs"/>
              </a:rPr>
              <a:t>tool</a:t>
            </a:r>
            <a:r>
              <a:rPr lang="fr-FR" sz="1200" i="1" kern="1200" dirty="0" smtClean="0">
                <a:solidFill>
                  <a:schemeClr val="tx1"/>
                </a:solidFill>
                <a:latin typeface="+mn-lt"/>
                <a:ea typeface="+mn-ea"/>
                <a:cs typeface="+mn-cs"/>
              </a:rPr>
              <a:t> », un outil qui permet de contrôler à distance un ordinateur à l'insu de son propriétaire, d'activer sa webcam ou encore de récupérer des mots de passe ou des données bancaires.</a:t>
            </a:r>
            <a:r>
              <a:rPr lang="fr-FR" sz="1200" kern="1200" dirty="0" smtClean="0">
                <a:solidFill>
                  <a:schemeClr val="tx1"/>
                </a:solidFill>
                <a:latin typeface="+mn-lt"/>
                <a:ea typeface="+mn-ea"/>
                <a:cs typeface="+mn-cs"/>
              </a:rPr>
              <a:t> »</a:t>
            </a:r>
          </a:p>
          <a:p>
            <a:pPr marL="0" marR="0" lvl="1"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latin typeface="+mn-lt"/>
                <a:ea typeface="+mn-ea"/>
                <a:cs typeface="+mn-cs"/>
              </a:rPr>
              <a:t>« </a:t>
            </a:r>
            <a:r>
              <a:rPr lang="fr-FR" sz="1200" i="1" kern="1200" dirty="0" smtClean="0">
                <a:solidFill>
                  <a:schemeClr val="tx1"/>
                </a:solidFill>
                <a:latin typeface="+mn-lt"/>
                <a:ea typeface="+mn-ea"/>
                <a:cs typeface="+mn-cs"/>
              </a:rPr>
              <a:t>Grâce à </a:t>
            </a:r>
            <a:r>
              <a:rPr lang="fr-FR" sz="1200" b="1" i="1" kern="1200" dirty="0" err="1" smtClean="0">
                <a:solidFill>
                  <a:schemeClr val="tx1"/>
                </a:solidFill>
                <a:latin typeface="+mn-lt"/>
                <a:ea typeface="+mn-ea"/>
                <a:cs typeface="+mn-cs"/>
              </a:rPr>
              <a:t>Shodan</a:t>
            </a:r>
            <a:r>
              <a:rPr lang="fr-FR" sz="1200" i="1" kern="1200" dirty="0" smtClean="0">
                <a:solidFill>
                  <a:schemeClr val="tx1"/>
                </a:solidFill>
                <a:latin typeface="+mn-lt"/>
                <a:ea typeface="+mn-ea"/>
                <a:cs typeface="+mn-cs"/>
              </a:rPr>
              <a:t>, un moteur de recherche initialement créé pour répertorier les objets connectés à Internet, ils [les journalistes] parvenaient à prendre le contrôle de caméras de surveillance, pouvaient régler le chauffage d’un immeuble en utilisant son thermostat, et accédaient à des bases de données remplies d’informations normalement personnelles, en profitant de l’absence de mot de passe pour protéger ces dispositifs.</a:t>
            </a:r>
          </a:p>
          <a:p>
            <a:pPr marL="0" marR="0" lvl="1" indent="0" algn="l" defTabSz="914400" rtl="0" eaLnBrk="1" fontAlgn="auto" latinLnBrk="0" hangingPunct="1">
              <a:lnSpc>
                <a:spcPct val="100000"/>
              </a:lnSpc>
              <a:spcBef>
                <a:spcPts val="0"/>
              </a:spcBef>
              <a:spcAft>
                <a:spcPts val="0"/>
              </a:spcAft>
              <a:buClrTx/>
              <a:buSzTx/>
              <a:buFontTx/>
              <a:buNone/>
              <a:tabLst/>
              <a:defRPr/>
            </a:pPr>
            <a:endParaRPr lang="fr-FR" sz="1200" i="1" kern="1200" dirty="0" smtClean="0">
              <a:solidFill>
                <a:schemeClr val="tx1"/>
              </a:solidFill>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fr-FR" sz="1200" i="1" kern="1200" dirty="0" smtClean="0">
                <a:solidFill>
                  <a:schemeClr val="tx1"/>
                </a:solidFill>
                <a:latin typeface="+mn-lt"/>
                <a:ea typeface="+mn-ea"/>
                <a:cs typeface="+mn-cs"/>
              </a:rPr>
              <a:t>Le site Rue89 vient à son tour d’en faire l’expérience en France. Par l’intermédiaire de </a:t>
            </a:r>
            <a:r>
              <a:rPr lang="fr-FR" sz="1200" i="1" kern="1200" dirty="0" err="1" smtClean="0">
                <a:solidFill>
                  <a:schemeClr val="tx1"/>
                </a:solidFill>
                <a:latin typeface="+mn-lt"/>
                <a:ea typeface="+mn-ea"/>
                <a:cs typeface="+mn-cs"/>
              </a:rPr>
              <a:t>Shodan</a:t>
            </a:r>
            <a:r>
              <a:rPr lang="fr-FR" sz="1200" i="1" kern="1200" dirty="0" smtClean="0">
                <a:solidFill>
                  <a:schemeClr val="tx1"/>
                </a:solidFill>
                <a:latin typeface="+mn-lt"/>
                <a:ea typeface="+mn-ea"/>
                <a:cs typeface="+mn-cs"/>
              </a:rPr>
              <a:t>, “nous sommes par exemple tombés sur la webcam d’une femme devant son ordinateur et sur celle d’un jeune homme assis dans son canapé, avec sa petite amie. Nous avons observé une piscine publique, un bureau de tabac dans le Limousin et une boutique de vêtements”, écrit l'un des auteurs de l'article. Ces derniers parviennent d’ailleurs à identifier, contacter et avertir une pharmacie, dont les cinq caméras accessibles permettent de voir les clients saisir leur code confidentiel sur le terminal de paiement. </a:t>
            </a:r>
            <a:r>
              <a:rPr lang="fr-FR" sz="1200" kern="1200" dirty="0" smtClean="0">
                <a:solidFill>
                  <a:schemeClr val="tx1"/>
                </a:solidFill>
                <a:latin typeface="+mn-lt"/>
                <a:ea typeface="+mn-ea"/>
                <a:cs typeface="+mn-cs"/>
              </a:rPr>
              <a:t>»</a:t>
            </a:r>
            <a:endParaRPr lang="fr-FR"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27</a:t>
            </a:fld>
            <a:endParaRPr lang="en-US"/>
          </a:p>
        </p:txBody>
      </p:sp>
    </p:spTree>
    <p:extLst>
      <p:ext uri="{BB962C8B-B14F-4D97-AF65-F5344CB8AC3E}">
        <p14:creationId xmlns:p14="http://schemas.microsoft.com/office/powerpoint/2010/main" val="3353560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28</a:t>
            </a:fld>
            <a:endParaRPr lang="en-US"/>
          </a:p>
        </p:txBody>
      </p:sp>
    </p:spTree>
    <p:extLst>
      <p:ext uri="{BB962C8B-B14F-4D97-AF65-F5344CB8AC3E}">
        <p14:creationId xmlns:p14="http://schemas.microsoft.com/office/powerpoint/2010/main" val="253036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29</a:t>
            </a:fld>
            <a:endParaRPr lang="en-US"/>
          </a:p>
        </p:txBody>
      </p:sp>
    </p:spTree>
    <p:extLst>
      <p:ext uri="{BB962C8B-B14F-4D97-AF65-F5344CB8AC3E}">
        <p14:creationId xmlns:p14="http://schemas.microsoft.com/office/powerpoint/2010/main" val="3124214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latin typeface="+mn-lt"/>
                <a:ea typeface="+mn-ea"/>
                <a:cs typeface="+mn-cs"/>
              </a:rPr>
              <a:t>« </a:t>
            </a:r>
            <a:r>
              <a:rPr lang="fr-FR" sz="1200" kern="1200" dirty="0" err="1" smtClean="0">
                <a:solidFill>
                  <a:schemeClr val="tx1"/>
                </a:solidFill>
                <a:latin typeface="+mn-lt"/>
                <a:ea typeface="+mn-ea"/>
                <a:cs typeface="+mn-cs"/>
              </a:rPr>
              <a:t>Zerodium</a:t>
            </a:r>
            <a:r>
              <a:rPr lang="fr-FR" sz="1200" kern="1200" dirty="0" smtClean="0">
                <a:solidFill>
                  <a:schemeClr val="tx1"/>
                </a:solidFill>
                <a:latin typeface="+mn-lt"/>
                <a:ea typeface="+mn-ea"/>
                <a:cs typeface="+mn-cs"/>
              </a:rPr>
              <a:t> est une nouvelle venue sur le marché de la sécurité informatique, mais pas une inconnue. Emanation de l’entreprise française </a:t>
            </a:r>
            <a:r>
              <a:rPr lang="fr-FR" sz="1200" kern="1200" dirty="0" err="1" smtClean="0">
                <a:solidFill>
                  <a:schemeClr val="tx1"/>
                </a:solidFill>
                <a:latin typeface="+mn-lt"/>
                <a:ea typeface="+mn-ea"/>
                <a:cs typeface="+mn-cs"/>
              </a:rPr>
              <a:t>Vupen</a:t>
            </a:r>
            <a:r>
              <a:rPr lang="fr-FR" sz="1200" kern="1200" dirty="0" smtClean="0">
                <a:solidFill>
                  <a:schemeClr val="tx1"/>
                </a:solidFill>
                <a:latin typeface="+mn-lt"/>
                <a:ea typeface="+mn-ea"/>
                <a:cs typeface="+mn-cs"/>
              </a:rPr>
              <a:t>, elle est spécialisée dans les failles dites « </a:t>
            </a:r>
            <a:r>
              <a:rPr lang="fr-FR" sz="1200" kern="1200" dirty="0" err="1" smtClean="0">
                <a:solidFill>
                  <a:schemeClr val="tx1"/>
                </a:solidFill>
                <a:latin typeface="+mn-lt"/>
                <a:ea typeface="+mn-ea"/>
                <a:cs typeface="+mn-cs"/>
              </a:rPr>
              <a:t>zero</a:t>
            </a:r>
            <a:r>
              <a:rPr lang="fr-FR" sz="1200" kern="1200" dirty="0" smtClean="0">
                <a:solidFill>
                  <a:schemeClr val="tx1"/>
                </a:solidFill>
                <a:latin typeface="+mn-lt"/>
                <a:ea typeface="+mn-ea"/>
                <a:cs typeface="+mn-cs"/>
              </a:rPr>
              <a:t> </a:t>
            </a:r>
            <a:r>
              <a:rPr lang="fr-FR" sz="1200" kern="1200" dirty="0" err="1" smtClean="0">
                <a:solidFill>
                  <a:schemeClr val="tx1"/>
                </a:solidFill>
                <a:latin typeface="+mn-lt"/>
                <a:ea typeface="+mn-ea"/>
                <a:cs typeface="+mn-cs"/>
              </a:rPr>
              <a:t>day</a:t>
            </a:r>
            <a:r>
              <a:rPr lang="fr-FR" sz="1200" kern="1200" dirty="0" smtClean="0">
                <a:solidFill>
                  <a:schemeClr val="tx1"/>
                </a:solidFill>
                <a:latin typeface="+mn-lt"/>
                <a:ea typeface="+mn-ea"/>
                <a:cs typeface="+mn-cs"/>
              </a:rPr>
              <a:t> », qu’elle achète à des hackers puis revend au plus offrant, le plus souvent de grandes agences de renseignement occidentales qui cherchent un moyen d’espionner leurs cibles – </a:t>
            </a:r>
            <a:r>
              <a:rPr lang="fr-FR" sz="1200" kern="1200" dirty="0" err="1" smtClean="0">
                <a:solidFill>
                  <a:schemeClr val="tx1"/>
                </a:solidFill>
                <a:latin typeface="+mn-lt"/>
                <a:ea typeface="+mn-ea"/>
                <a:cs typeface="+mn-cs"/>
              </a:rPr>
              <a:t>Vupen</a:t>
            </a:r>
            <a:r>
              <a:rPr lang="fr-FR" sz="1200" kern="1200" dirty="0" smtClean="0">
                <a:solidFill>
                  <a:schemeClr val="tx1"/>
                </a:solidFill>
                <a:latin typeface="+mn-lt"/>
                <a:ea typeface="+mn-ea"/>
                <a:cs typeface="+mn-cs"/>
              </a:rPr>
              <a:t>, puis </a:t>
            </a:r>
            <a:r>
              <a:rPr lang="fr-FR" sz="1200" kern="1200" dirty="0" err="1" smtClean="0">
                <a:solidFill>
                  <a:schemeClr val="tx1"/>
                </a:solidFill>
                <a:latin typeface="+mn-lt"/>
                <a:ea typeface="+mn-ea"/>
                <a:cs typeface="+mn-cs"/>
              </a:rPr>
              <a:t>Zerodium</a:t>
            </a:r>
            <a:r>
              <a:rPr lang="fr-FR" sz="1200" kern="1200" dirty="0" smtClean="0">
                <a:solidFill>
                  <a:schemeClr val="tx1"/>
                </a:solidFill>
                <a:latin typeface="+mn-lt"/>
                <a:ea typeface="+mn-ea"/>
                <a:cs typeface="+mn-cs"/>
              </a:rPr>
              <a:t>, ont affirmé ne pas travailler avec des régimes autoritaires. » Le Monde.fr</a:t>
            </a:r>
            <a:r>
              <a:rPr lang="fr-FR" sz="1200" kern="1200" baseline="0" dirty="0" smtClean="0">
                <a:solidFill>
                  <a:schemeClr val="tx1"/>
                </a:solidFill>
                <a:latin typeface="+mn-lt"/>
                <a:ea typeface="+mn-ea"/>
                <a:cs typeface="+mn-cs"/>
              </a:rPr>
              <a:t> 23/09/2015</a:t>
            </a:r>
            <a:endParaRPr lang="fr-FR" sz="1200" kern="1200" dirty="0" smtClean="0">
              <a:solidFill>
                <a:schemeClr val="tx1"/>
              </a:solidFill>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30</a:t>
            </a:fld>
            <a:endParaRPr lang="en-US"/>
          </a:p>
        </p:txBody>
      </p:sp>
    </p:spTree>
    <p:extLst>
      <p:ext uri="{BB962C8B-B14F-4D97-AF65-F5344CB8AC3E}">
        <p14:creationId xmlns:p14="http://schemas.microsoft.com/office/powerpoint/2010/main" val="720648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31</a:t>
            </a:fld>
            <a:endParaRPr lang="en-US"/>
          </a:p>
        </p:txBody>
      </p:sp>
    </p:spTree>
    <p:extLst>
      <p:ext uri="{BB962C8B-B14F-4D97-AF65-F5344CB8AC3E}">
        <p14:creationId xmlns:p14="http://schemas.microsoft.com/office/powerpoint/2010/main" val="22153770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32</a:t>
            </a:fld>
            <a:endParaRPr lang="en-US"/>
          </a:p>
        </p:txBody>
      </p:sp>
    </p:spTree>
    <p:extLst>
      <p:ext uri="{BB962C8B-B14F-4D97-AF65-F5344CB8AC3E}">
        <p14:creationId xmlns:p14="http://schemas.microsoft.com/office/powerpoint/2010/main" val="3823502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33</a:t>
            </a:fld>
            <a:endParaRPr lang="en-US"/>
          </a:p>
        </p:txBody>
      </p:sp>
    </p:spTree>
    <p:extLst>
      <p:ext uri="{BB962C8B-B14F-4D97-AF65-F5344CB8AC3E}">
        <p14:creationId xmlns:p14="http://schemas.microsoft.com/office/powerpoint/2010/main" val="1939931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500" b="1" i="1" kern="0" dirty="0" smtClean="0">
              <a:effectLst>
                <a:outerShdw blurRad="38100" dist="38100" dir="2700000" algn="tl">
                  <a:srgbClr val="C0C0C0"/>
                </a:outerShdw>
              </a:effectLst>
              <a:latin typeface="Arial" pitchFamily="34" charset="0"/>
              <a:cs typeface="Arial" pitchFamily="34" charset="0"/>
            </a:endParaRPr>
          </a:p>
          <a:p>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34</a:t>
            </a:fld>
            <a:endParaRPr lang="en-US"/>
          </a:p>
        </p:txBody>
      </p:sp>
    </p:spTree>
    <p:extLst>
      <p:ext uri="{BB962C8B-B14F-4D97-AF65-F5344CB8AC3E}">
        <p14:creationId xmlns:p14="http://schemas.microsoft.com/office/powerpoint/2010/main" val="1749991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Phone</a:t>
            </a:r>
            <a:r>
              <a:rPr lang="fr-FR" baseline="0" dirty="0" smtClean="0"/>
              <a:t> </a:t>
            </a:r>
            <a:r>
              <a:rPr lang="fr-FR" baseline="0" dirty="0" err="1" smtClean="0"/>
              <a:t>scam</a:t>
            </a:r>
            <a:r>
              <a:rPr lang="fr-FR" baseline="0" dirty="0" smtClean="0"/>
              <a:t> :</a:t>
            </a:r>
          </a:p>
          <a:p>
            <a:r>
              <a:rPr lang="fr-FR" dirty="0" smtClean="0"/>
              <a:t>Appel de personnes avec accent indien, se prétendant du support Microsoft</a:t>
            </a:r>
          </a:p>
          <a:p>
            <a:r>
              <a:rPr lang="fr-FR" dirty="0" smtClean="0"/>
              <a:t>Indique que notre ordinateur envoie des messages d'erreur en permanence parce qu'il a certainement été piraté</a:t>
            </a:r>
          </a:p>
          <a:p>
            <a:endParaRPr lang="fr-FR" dirty="0" smtClean="0"/>
          </a:p>
          <a:p>
            <a:r>
              <a:rPr lang="fr-FR" dirty="0" smtClean="0"/>
              <a:t>Demander d'</a:t>
            </a:r>
            <a:r>
              <a:rPr lang="fr-FR" dirty="0" err="1" smtClean="0"/>
              <a:t>ouvir</a:t>
            </a:r>
            <a:r>
              <a:rPr lang="fr-FR" dirty="0" smtClean="0"/>
              <a:t> une fenêtre cmd et l'</a:t>
            </a:r>
            <a:r>
              <a:rPr lang="fr-FR" dirty="0" err="1" smtClean="0"/>
              <a:t>eventvwr</a:t>
            </a:r>
            <a:r>
              <a:rPr lang="fr-FR" dirty="0" smtClean="0"/>
              <a:t> : observateur d'événements pour montrer des messages d’alerte</a:t>
            </a:r>
          </a:p>
          <a:p>
            <a:r>
              <a:rPr lang="fr-FR" dirty="0" smtClean="0"/>
              <a:t>Avec commande "</a:t>
            </a:r>
            <a:r>
              <a:rPr lang="fr-FR" dirty="0" err="1" smtClean="0"/>
              <a:t>assoc</a:t>
            </a:r>
            <a:r>
              <a:rPr lang="fr-FR" dirty="0" smtClean="0"/>
              <a:t>" : donne un identifiant de l'ordinateur pour prouver leur bonne foi, id a pu être récupéré sur des sites internet</a:t>
            </a:r>
          </a:p>
          <a:p>
            <a:endParaRPr lang="fr-FR" dirty="0" smtClean="0"/>
          </a:p>
          <a:p>
            <a:r>
              <a:rPr lang="fr-FR" dirty="0" smtClean="0"/>
              <a:t>Propose de se connecter à www.ammyy.com (accès au bureau à distance) pour qu'un technicien accède à notre ordinateur pour résoudre le problème =&gt; Installation de malware.</a:t>
            </a:r>
          </a:p>
          <a:p>
            <a:endParaRPr lang="fr-FR" dirty="0" smtClean="0"/>
          </a:p>
          <a:p>
            <a:r>
              <a:rPr lang="fr-FR" dirty="0" smtClean="0"/>
              <a:t>Exemple Légendes Urbaines :</a:t>
            </a:r>
          </a:p>
          <a:p>
            <a:pPr>
              <a:buFont typeface="Arial" pitchFamily="34" charset="0"/>
              <a:buChar char="•"/>
            </a:pPr>
            <a:r>
              <a:rPr lang="fr-FR" dirty="0" smtClean="0"/>
              <a:t>Enfant</a:t>
            </a:r>
            <a:r>
              <a:rPr lang="fr-FR" baseline="0" dirty="0" smtClean="0"/>
              <a:t> atteint de maladie grave,</a:t>
            </a:r>
          </a:p>
          <a:p>
            <a:pPr>
              <a:buFont typeface="Arial" pitchFamily="34" charset="0"/>
              <a:buChar char="•"/>
            </a:pPr>
            <a:r>
              <a:rPr lang="fr-FR" baseline="0" dirty="0" smtClean="0"/>
              <a:t>Araignée dans plantes exotiques,</a:t>
            </a:r>
          </a:p>
          <a:p>
            <a:pPr>
              <a:buFont typeface="Arial" pitchFamily="34" charset="0"/>
              <a:buChar char="•"/>
            </a:pPr>
            <a:r>
              <a:rPr lang="fr-FR" baseline="0" dirty="0" smtClean="0"/>
              <a:t>FBK va devenir payant</a:t>
            </a: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35</a:t>
            </a:fld>
            <a:endParaRPr lang="en-US"/>
          </a:p>
        </p:txBody>
      </p:sp>
    </p:spTree>
    <p:extLst>
      <p:ext uri="{BB962C8B-B14F-4D97-AF65-F5344CB8AC3E}">
        <p14:creationId xmlns:p14="http://schemas.microsoft.com/office/powerpoint/2010/main" val="2313478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baseline="0" dirty="0" smtClean="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36</a:t>
            </a:fld>
            <a:endParaRPr lang="en-US"/>
          </a:p>
        </p:txBody>
      </p:sp>
    </p:spTree>
    <p:extLst>
      <p:ext uri="{BB962C8B-B14F-4D97-AF65-F5344CB8AC3E}">
        <p14:creationId xmlns:p14="http://schemas.microsoft.com/office/powerpoint/2010/main" val="2413712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latin typeface="+mn-lt"/>
                <a:ea typeface="+mn-ea"/>
                <a:cs typeface="+mn-cs"/>
              </a:rPr>
              <a:t>Du Réseau</a:t>
            </a:r>
            <a:r>
              <a:rPr lang="fr-FR" sz="1200" kern="1200" baseline="0" dirty="0" smtClean="0">
                <a:solidFill>
                  <a:schemeClr val="tx1"/>
                </a:solidFill>
                <a:latin typeface="+mn-lt"/>
                <a:ea typeface="+mn-ea"/>
                <a:cs typeface="+mn-cs"/>
              </a:rPr>
              <a:t> social au Profilage social !!</a:t>
            </a:r>
            <a:endParaRPr lang="fr-FR"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4</a:t>
            </a:fld>
            <a:endParaRPr lang="en-US"/>
          </a:p>
        </p:txBody>
      </p:sp>
    </p:spTree>
    <p:extLst>
      <p:ext uri="{BB962C8B-B14F-4D97-AF65-F5344CB8AC3E}">
        <p14:creationId xmlns:p14="http://schemas.microsoft.com/office/powerpoint/2010/main" val="5966089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37</a:t>
            </a:fld>
            <a:endParaRPr lang="en-US"/>
          </a:p>
        </p:txBody>
      </p:sp>
    </p:spTree>
    <p:extLst>
      <p:ext uri="{BB962C8B-B14F-4D97-AF65-F5344CB8AC3E}">
        <p14:creationId xmlns:p14="http://schemas.microsoft.com/office/powerpoint/2010/main" val="13481362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Zeus, </a:t>
            </a:r>
            <a:r>
              <a:rPr lang="fr-FR" dirty="0" err="1" smtClean="0"/>
              <a:t>Zitmo</a:t>
            </a:r>
            <a:r>
              <a:rPr lang="fr-FR" dirty="0" smtClean="0"/>
              <a:t> (Zeus</a:t>
            </a:r>
            <a:r>
              <a:rPr lang="fr-FR" baseline="0" dirty="0" smtClean="0"/>
              <a:t> in the Mobile)</a:t>
            </a:r>
            <a:r>
              <a:rPr lang="fr-FR" dirty="0" smtClean="0"/>
              <a:t> : Malwares de type « </a:t>
            </a:r>
            <a:r>
              <a:rPr lang="fr-FR" dirty="0" err="1" smtClean="0"/>
              <a:t>banker</a:t>
            </a:r>
            <a:r>
              <a:rPr lang="fr-FR" dirty="0" smtClean="0"/>
              <a:t> » qui récupèrent</a:t>
            </a:r>
            <a:r>
              <a:rPr lang="fr-FR" baseline="0" dirty="0" smtClean="0"/>
              <a:t> des </a:t>
            </a:r>
            <a:r>
              <a:rPr lang="fr-FR" baseline="0" smtClean="0"/>
              <a:t>coordonnées bancaires (été 2012 : 36 millions d’euros dérobés en Europe)</a:t>
            </a:r>
            <a:endParaRPr lang="fr-FR" baseline="0" dirty="0" smtClean="0"/>
          </a:p>
          <a:p>
            <a:r>
              <a:rPr lang="fr-FR" baseline="0" dirty="0" smtClean="0"/>
              <a:t>Message </a:t>
            </a:r>
            <a:r>
              <a:rPr lang="fr-FR" baseline="0" dirty="0" err="1" smtClean="0"/>
              <a:t>Facebook</a:t>
            </a:r>
            <a:r>
              <a:rPr lang="fr-FR" baseline="0" dirty="0" smtClean="0"/>
              <a:t> invitant à réactiver son compte en cliquant sur lien envoyant vers site infecté.</a:t>
            </a:r>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38</a:t>
            </a:fld>
            <a:endParaRPr lang="en-US"/>
          </a:p>
        </p:txBody>
      </p:sp>
    </p:spTree>
    <p:extLst>
      <p:ext uri="{BB962C8B-B14F-4D97-AF65-F5344CB8AC3E}">
        <p14:creationId xmlns:p14="http://schemas.microsoft.com/office/powerpoint/2010/main" val="31784433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Reconnaître un hameçonnage</a:t>
            </a:r>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39</a:t>
            </a:fld>
            <a:endParaRPr lang="en-US"/>
          </a:p>
        </p:txBody>
      </p:sp>
    </p:spTree>
    <p:extLst>
      <p:ext uri="{BB962C8B-B14F-4D97-AF65-F5344CB8AC3E}">
        <p14:creationId xmlns:p14="http://schemas.microsoft.com/office/powerpoint/2010/main" val="7668069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Reconnaître un hameçonnage</a:t>
            </a:r>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40</a:t>
            </a:fld>
            <a:endParaRPr lang="en-US"/>
          </a:p>
        </p:txBody>
      </p:sp>
    </p:spTree>
    <p:extLst>
      <p:ext uri="{BB962C8B-B14F-4D97-AF65-F5344CB8AC3E}">
        <p14:creationId xmlns:p14="http://schemas.microsoft.com/office/powerpoint/2010/main" val="3761764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noProof="0"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41</a:t>
            </a:fld>
            <a:endParaRPr lang="en-US"/>
          </a:p>
        </p:txBody>
      </p:sp>
    </p:spTree>
    <p:extLst>
      <p:ext uri="{BB962C8B-B14F-4D97-AF65-F5344CB8AC3E}">
        <p14:creationId xmlns:p14="http://schemas.microsoft.com/office/powerpoint/2010/main" val="3202058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Applications mobiles se donnent</a:t>
            </a:r>
            <a:r>
              <a:rPr lang="fr-FR" baseline="0" dirty="0" smtClean="0"/>
              <a:t> un maximum de droits, apriori inutiles, mais qui peuvent s’avérer dangereux : possibilité d’envoi / réception de </a:t>
            </a:r>
            <a:r>
              <a:rPr lang="fr-FR" baseline="0" dirty="0" err="1" smtClean="0"/>
              <a:t>sms</a:t>
            </a:r>
            <a:r>
              <a:rPr lang="fr-FR" baseline="0" dirty="0" smtClean="0"/>
              <a:t>, émission/réception d’appels, accès aux contacts, aux paramètres du téléphone, à la </a:t>
            </a:r>
            <a:r>
              <a:rPr lang="fr-FR" baseline="0" dirty="0" err="1" smtClean="0"/>
              <a:t>géolocalisation</a:t>
            </a:r>
            <a:r>
              <a:rPr lang="fr-FR" baseline="0" dirty="0" smtClean="0"/>
              <a:t>,</a:t>
            </a:r>
            <a:endParaRPr lang="fr-FR" dirty="0" smtClean="0"/>
          </a:p>
          <a:p>
            <a:r>
              <a:rPr lang="fr-FR" dirty="0" smtClean="0"/>
              <a:t>Attaques sur </a:t>
            </a:r>
            <a:r>
              <a:rPr lang="fr-FR" dirty="0" err="1" smtClean="0"/>
              <a:t>Androïd</a:t>
            </a:r>
            <a:r>
              <a:rPr lang="fr-FR" dirty="0" smtClean="0"/>
              <a:t> avec applications gratuites, clones de jeux populaires (</a:t>
            </a:r>
            <a:r>
              <a:rPr lang="fr-FR" dirty="0" err="1" smtClean="0"/>
              <a:t>Need</a:t>
            </a:r>
            <a:r>
              <a:rPr lang="fr-FR" dirty="0" smtClean="0"/>
              <a:t> for Speed,</a:t>
            </a:r>
            <a:r>
              <a:rPr lang="fr-FR" baseline="0" dirty="0" smtClean="0"/>
              <a:t> </a:t>
            </a:r>
            <a:r>
              <a:rPr lang="fr-FR" baseline="0" dirty="0" err="1" smtClean="0"/>
              <a:t>Assasin’s</a:t>
            </a:r>
            <a:r>
              <a:rPr lang="fr-FR" baseline="0" dirty="0" smtClean="0"/>
              <a:t> </a:t>
            </a:r>
            <a:r>
              <a:rPr lang="fr-FR" baseline="0" dirty="0" err="1" smtClean="0"/>
              <a:t>Creed</a:t>
            </a:r>
            <a:r>
              <a:rPr lang="fr-FR" baseline="0" dirty="0" smtClean="0"/>
              <a:t>, </a:t>
            </a:r>
            <a:r>
              <a:rPr lang="fr-FR" baseline="0" dirty="0" err="1" smtClean="0"/>
              <a:t>Angry</a:t>
            </a:r>
            <a:r>
              <a:rPr lang="fr-FR" baseline="0" dirty="0" smtClean="0"/>
              <a:t> </a:t>
            </a:r>
            <a:r>
              <a:rPr lang="fr-FR" baseline="0" dirty="0" err="1" smtClean="0"/>
              <a:t>Birds</a:t>
            </a:r>
            <a:r>
              <a:rPr lang="fr-FR" baseline="0" dirty="0" smtClean="0"/>
              <a:t>), incluant programme d’envoi et de réception de </a:t>
            </a:r>
            <a:r>
              <a:rPr lang="fr-FR" baseline="0" dirty="0" err="1" smtClean="0"/>
              <a:t>sms</a:t>
            </a:r>
            <a:r>
              <a:rPr lang="fr-FR" baseline="0" dirty="0" smtClean="0"/>
              <a:t> surtaxés.</a:t>
            </a:r>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42</a:t>
            </a:fld>
            <a:endParaRPr lang="en-US"/>
          </a:p>
        </p:txBody>
      </p:sp>
    </p:spTree>
    <p:extLst>
      <p:ext uri="{BB962C8B-B14F-4D97-AF65-F5344CB8AC3E}">
        <p14:creationId xmlns:p14="http://schemas.microsoft.com/office/powerpoint/2010/main" val="38588192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latin typeface="+mn-lt"/>
                <a:ea typeface="+mn-ea"/>
                <a:cs typeface="+mn-cs"/>
              </a:rPr>
              <a:t>Kits d’attaques vendus</a:t>
            </a:r>
            <a:r>
              <a:rPr lang="fr-FR" sz="1200" kern="1200" baseline="0" dirty="0" smtClean="0">
                <a:solidFill>
                  <a:schemeClr val="tx1"/>
                </a:solidFill>
                <a:latin typeface="+mn-lt"/>
                <a:ea typeface="+mn-ea"/>
                <a:cs typeface="+mn-cs"/>
              </a:rPr>
              <a:t> sur le web entre 40 et 4000 $ : plus besoin d’être un expert en informatique pour préparer et lancer une attaque sophistiquée exploitant les failles les plus récentes</a:t>
            </a:r>
            <a:endParaRPr lang="fr-FR" sz="1200" kern="1200" dirty="0" smtClean="0">
              <a:solidFill>
                <a:schemeClr val="tx1"/>
              </a:solidFill>
              <a:latin typeface="+mn-lt"/>
              <a:ea typeface="+mn-ea"/>
              <a:cs typeface="+mn-cs"/>
            </a:endParaRPr>
          </a:p>
          <a:p>
            <a:pPr marL="0" lvl="0" algn="l" defTabSz="914400" rtl="0" eaLnBrk="1" latinLnBrk="0" hangingPunct="1"/>
            <a:r>
              <a:rPr lang="fr-FR" sz="1200" kern="1200" dirty="0" smtClean="0">
                <a:solidFill>
                  <a:schemeClr val="tx1"/>
                </a:solidFill>
                <a:latin typeface="+mn-lt"/>
                <a:ea typeface="+mn-ea"/>
                <a:cs typeface="+mn-cs"/>
              </a:rPr>
              <a:t>Leurre</a:t>
            </a:r>
          </a:p>
          <a:p>
            <a:pPr marL="0" lvl="1" algn="l" defTabSz="914400" rtl="0" eaLnBrk="1" latinLnBrk="0" hangingPunct="1"/>
            <a:r>
              <a:rPr lang="fr-FR" sz="1200" kern="1200" dirty="0" smtClean="0">
                <a:solidFill>
                  <a:schemeClr val="tx1"/>
                </a:solidFill>
                <a:latin typeface="+mn-lt"/>
                <a:ea typeface="+mn-ea"/>
                <a:cs typeface="+mn-cs"/>
              </a:rPr>
              <a:t>SEO Black </a:t>
            </a:r>
            <a:r>
              <a:rPr lang="fr-FR" sz="1200" kern="1200" dirty="0" err="1" smtClean="0">
                <a:solidFill>
                  <a:schemeClr val="tx1"/>
                </a:solidFill>
                <a:latin typeface="+mn-lt"/>
                <a:ea typeface="+mn-ea"/>
                <a:cs typeface="+mn-cs"/>
              </a:rPr>
              <a:t>Hat</a:t>
            </a:r>
            <a:r>
              <a:rPr lang="fr-FR" sz="1200" kern="1200" dirty="0" smtClean="0">
                <a:solidFill>
                  <a:schemeClr val="tx1"/>
                </a:solidFill>
                <a:latin typeface="+mn-lt"/>
                <a:ea typeface="+mn-ea"/>
                <a:cs typeface="+mn-cs"/>
              </a:rPr>
              <a:t>: actualités (people, catastrophes naturelles, drames,…)</a:t>
            </a:r>
          </a:p>
          <a:p>
            <a:pPr marL="0" lvl="1" algn="l" defTabSz="914400" rtl="0" eaLnBrk="1" latinLnBrk="0" hangingPunct="1"/>
            <a:r>
              <a:rPr lang="en-US" sz="1200" kern="1200" dirty="0" smtClean="0">
                <a:solidFill>
                  <a:schemeClr val="tx1"/>
                </a:solidFill>
                <a:latin typeface="+mn-lt"/>
                <a:ea typeface="+mn-ea"/>
                <a:cs typeface="+mn-cs"/>
              </a:rPr>
              <a:t>Like Jacking</a:t>
            </a:r>
            <a:endParaRPr lang="fr-FR" sz="1200" kern="1200" dirty="0" smtClean="0">
              <a:solidFill>
                <a:schemeClr val="tx1"/>
              </a:solidFill>
              <a:latin typeface="+mn-lt"/>
              <a:ea typeface="+mn-ea"/>
              <a:cs typeface="+mn-cs"/>
            </a:endParaRPr>
          </a:p>
          <a:p>
            <a:pPr marL="0" lvl="1" algn="l" defTabSz="914400" rtl="0" eaLnBrk="1" latinLnBrk="0" hangingPunct="1"/>
            <a:r>
              <a:rPr lang="en-US" sz="1200" kern="1200" dirty="0" smtClean="0">
                <a:solidFill>
                  <a:schemeClr val="tx1"/>
                </a:solidFill>
                <a:latin typeface="+mn-lt"/>
                <a:ea typeface="+mn-ea"/>
                <a:cs typeface="+mn-cs"/>
              </a:rPr>
              <a:t>Scams: YouTube, Twitter, </a:t>
            </a:r>
            <a:endParaRPr lang="fr-FR" sz="1200" kern="1200" dirty="0" smtClean="0">
              <a:solidFill>
                <a:schemeClr val="tx1"/>
              </a:solidFill>
              <a:latin typeface="+mn-lt"/>
              <a:ea typeface="+mn-ea"/>
              <a:cs typeface="+mn-cs"/>
            </a:endParaRPr>
          </a:p>
          <a:p>
            <a:pPr marL="0" lvl="1" algn="l" defTabSz="914400" rtl="0" eaLnBrk="1" latinLnBrk="0" hangingPunct="1"/>
            <a:r>
              <a:rPr lang="fr-FR" sz="1200" kern="1200" dirty="0" smtClean="0">
                <a:solidFill>
                  <a:schemeClr val="tx1"/>
                </a:solidFill>
                <a:latin typeface="+mn-lt"/>
                <a:ea typeface="+mn-ea"/>
                <a:cs typeface="+mn-cs"/>
              </a:rPr>
              <a:t>Profilage Sociale : </a:t>
            </a:r>
            <a:r>
              <a:rPr lang="fr-FR" sz="1200" kern="1200" dirty="0" err="1" smtClean="0">
                <a:solidFill>
                  <a:schemeClr val="tx1"/>
                </a:solidFill>
                <a:latin typeface="+mn-lt"/>
                <a:ea typeface="+mn-ea"/>
                <a:cs typeface="+mn-cs"/>
              </a:rPr>
              <a:t>scruteurs</a:t>
            </a:r>
            <a:r>
              <a:rPr lang="fr-FR" sz="1200" kern="1200" dirty="0" smtClean="0">
                <a:solidFill>
                  <a:schemeClr val="tx1"/>
                </a:solidFill>
                <a:latin typeface="+mn-lt"/>
                <a:ea typeface="+mn-ea"/>
                <a:cs typeface="+mn-cs"/>
              </a:rPr>
              <a:t> de profiles, Emails ciblés, Email d’alertes, MUST SEE </a:t>
            </a:r>
            <a:r>
              <a:rPr lang="fr-FR" sz="1200" kern="1200" dirty="0" err="1" smtClean="0">
                <a:solidFill>
                  <a:schemeClr val="tx1"/>
                </a:solidFill>
                <a:latin typeface="+mn-lt"/>
                <a:ea typeface="+mn-ea"/>
                <a:cs typeface="+mn-cs"/>
              </a:rPr>
              <a:t>videos</a:t>
            </a:r>
            <a:r>
              <a:rPr lang="fr-FR" sz="1200" kern="1200" dirty="0" smtClean="0">
                <a:solidFill>
                  <a:schemeClr val="tx1"/>
                </a:solidFill>
                <a:latin typeface="+mn-lt"/>
                <a:ea typeface="+mn-ea"/>
                <a:cs typeface="+mn-cs"/>
              </a:rPr>
              <a:t>, FREE Gift </a:t>
            </a:r>
            <a:r>
              <a:rPr lang="fr-FR" sz="1200" kern="1200" dirty="0" err="1" smtClean="0">
                <a:solidFill>
                  <a:schemeClr val="tx1"/>
                </a:solidFill>
                <a:latin typeface="+mn-lt"/>
                <a:ea typeface="+mn-ea"/>
                <a:cs typeface="+mn-cs"/>
              </a:rPr>
              <a:t>Offers</a:t>
            </a:r>
            <a:endParaRPr lang="fr-FR" sz="1200" kern="1200" dirty="0" smtClean="0">
              <a:solidFill>
                <a:schemeClr val="tx1"/>
              </a:solidFill>
              <a:latin typeface="+mn-lt"/>
              <a:ea typeface="+mn-ea"/>
              <a:cs typeface="+mn-cs"/>
            </a:endParaRPr>
          </a:p>
          <a:p>
            <a:pPr marL="0" lvl="1" algn="l" defTabSz="914400" rtl="0" eaLnBrk="1" latinLnBrk="0" hangingPunct="1"/>
            <a:r>
              <a:rPr lang="fr-FR" sz="1200" kern="1200" dirty="0" smtClean="0">
                <a:solidFill>
                  <a:schemeClr val="tx1"/>
                </a:solidFill>
                <a:latin typeface="+mn-lt"/>
                <a:ea typeface="+mn-ea"/>
                <a:cs typeface="+mn-cs"/>
              </a:rPr>
              <a:t>Sondage truqué</a:t>
            </a:r>
          </a:p>
          <a:p>
            <a:pPr marL="0" lvl="1" algn="l" defTabSz="914400" rtl="0" eaLnBrk="1" latinLnBrk="0" hangingPunct="1"/>
            <a:r>
              <a:rPr lang="fr-FR" sz="1200" kern="1200" dirty="0" smtClean="0">
                <a:solidFill>
                  <a:schemeClr val="tx1"/>
                </a:solidFill>
                <a:latin typeface="+mn-lt"/>
                <a:ea typeface="+mn-ea"/>
                <a:cs typeface="+mn-cs"/>
              </a:rPr>
              <a:t>Photos </a:t>
            </a:r>
            <a:r>
              <a:rPr lang="en-US" sz="1200" kern="1200" dirty="0" err="1" smtClean="0">
                <a:solidFill>
                  <a:schemeClr val="tx1"/>
                </a:solidFill>
                <a:latin typeface="+mn-lt"/>
                <a:ea typeface="+mn-ea"/>
                <a:cs typeface="+mn-cs"/>
              </a:rPr>
              <a:t>Facebook</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truquées</a:t>
            </a:r>
            <a:endParaRPr lang="fr-FR" sz="1200" kern="1200" dirty="0" smtClean="0">
              <a:solidFill>
                <a:schemeClr val="tx1"/>
              </a:solidFill>
              <a:latin typeface="+mn-lt"/>
              <a:ea typeface="+mn-ea"/>
              <a:cs typeface="+mn-cs"/>
            </a:endParaRPr>
          </a:p>
          <a:p>
            <a:pPr marL="0" lvl="1" algn="l" defTabSz="914400" rtl="0" eaLnBrk="1" latinLnBrk="0" hangingPunct="1"/>
            <a:r>
              <a:rPr lang="fr-FR" sz="1200" kern="1200" dirty="0" smtClean="0">
                <a:solidFill>
                  <a:schemeClr val="tx1"/>
                </a:solidFill>
                <a:latin typeface="+mn-lt"/>
                <a:ea typeface="+mn-ea"/>
                <a:cs typeface="+mn-cs"/>
              </a:rPr>
              <a:t>Ex-</a:t>
            </a:r>
            <a:r>
              <a:rPr lang="fr-FR" sz="1200" kern="1200" dirty="0" err="1" smtClean="0">
                <a:solidFill>
                  <a:schemeClr val="tx1"/>
                </a:solidFill>
                <a:latin typeface="+mn-lt"/>
                <a:ea typeface="+mn-ea"/>
                <a:cs typeface="+mn-cs"/>
              </a:rPr>
              <a:t>Girlfriend</a:t>
            </a:r>
            <a:r>
              <a:rPr lang="fr-FR" sz="1200" kern="1200" dirty="0" smtClean="0">
                <a:solidFill>
                  <a:schemeClr val="tx1"/>
                </a:solidFill>
                <a:latin typeface="+mn-lt"/>
                <a:ea typeface="+mn-ea"/>
                <a:cs typeface="+mn-cs"/>
              </a:rPr>
              <a:t> </a:t>
            </a:r>
            <a:r>
              <a:rPr lang="fr-FR" sz="1200" kern="1200" dirty="0" err="1" smtClean="0">
                <a:solidFill>
                  <a:schemeClr val="tx1"/>
                </a:solidFill>
                <a:latin typeface="+mn-lt"/>
                <a:ea typeface="+mn-ea"/>
                <a:cs typeface="+mn-cs"/>
              </a:rPr>
              <a:t>Topics</a:t>
            </a:r>
            <a:endParaRPr lang="fr-FR" sz="1200" kern="1200" dirty="0" smtClean="0">
              <a:solidFill>
                <a:schemeClr val="tx1"/>
              </a:solidFill>
              <a:latin typeface="+mn-lt"/>
              <a:ea typeface="+mn-ea"/>
              <a:cs typeface="+mn-cs"/>
            </a:endParaRPr>
          </a:p>
          <a:p>
            <a:pPr marL="0" lvl="1" algn="l" defTabSz="914400" rtl="0" eaLnBrk="1" latinLnBrk="0" hangingPunct="1"/>
            <a:r>
              <a:rPr lang="en-US" sz="1200" kern="1200" dirty="0" smtClean="0">
                <a:solidFill>
                  <a:schemeClr val="tx1"/>
                </a:solidFill>
                <a:latin typeface="+mn-lt"/>
                <a:ea typeface="+mn-ea"/>
                <a:cs typeface="+mn-cs"/>
              </a:rPr>
              <a:t>Typo-Squatting </a:t>
            </a:r>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43</a:t>
            </a:fld>
            <a:endParaRPr lang="en-US"/>
          </a:p>
        </p:txBody>
      </p:sp>
    </p:spTree>
    <p:extLst>
      <p:ext uri="{BB962C8B-B14F-4D97-AF65-F5344CB8AC3E}">
        <p14:creationId xmlns:p14="http://schemas.microsoft.com/office/powerpoint/2010/main" val="23247149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44</a:t>
            </a:fld>
            <a:endParaRPr lang="en-US"/>
          </a:p>
        </p:txBody>
      </p:sp>
    </p:spTree>
    <p:extLst>
      <p:ext uri="{BB962C8B-B14F-4D97-AF65-F5344CB8AC3E}">
        <p14:creationId xmlns:p14="http://schemas.microsoft.com/office/powerpoint/2010/main" val="18315110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45</a:t>
            </a:fld>
            <a:endParaRPr lang="en-US"/>
          </a:p>
        </p:txBody>
      </p:sp>
    </p:spTree>
    <p:extLst>
      <p:ext uri="{BB962C8B-B14F-4D97-AF65-F5344CB8AC3E}">
        <p14:creationId xmlns:p14="http://schemas.microsoft.com/office/powerpoint/2010/main" val="26387054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500" b="1" i="1" kern="0" dirty="0" smtClean="0">
              <a:effectLst>
                <a:outerShdw blurRad="38100" dist="38100" dir="2700000" algn="tl">
                  <a:srgbClr val="C0C0C0"/>
                </a:outerShdw>
              </a:effectLst>
              <a:latin typeface="Arial" pitchFamily="34" charset="0"/>
              <a:cs typeface="Arial" pitchFamily="34" charset="0"/>
            </a:endParaRPr>
          </a:p>
          <a:p>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46</a:t>
            </a:fld>
            <a:endParaRPr lang="en-US"/>
          </a:p>
        </p:txBody>
      </p:sp>
    </p:spTree>
    <p:extLst>
      <p:ext uri="{BB962C8B-B14F-4D97-AF65-F5344CB8AC3E}">
        <p14:creationId xmlns:p14="http://schemas.microsoft.com/office/powerpoint/2010/main" val="1356705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Espace réservé de l'image des diapositives 1"/>
          <p:cNvSpPr>
            <a:spLocks noGrp="1" noRot="1" noChangeAspect="1" noTextEdit="1"/>
          </p:cNvSpPr>
          <p:nvPr>
            <p:ph type="sldImg"/>
          </p:nvPr>
        </p:nvSpPr>
        <p:spPr>
          <a:ln/>
        </p:spPr>
      </p:sp>
      <p:sp>
        <p:nvSpPr>
          <p:cNvPr id="21507"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sz="1800" b="1" smtClean="0">
                <a:latin typeface="Arial" panose="020B0604020202020204" pitchFamily="34" charset="0"/>
              </a:rPr>
              <a:t>90 % des données dans le monde ont été produites sur les 2 dernières années  !</a:t>
            </a:r>
          </a:p>
          <a:p>
            <a:r>
              <a:rPr lang="fr-FR" altLang="fr-FR" sz="1800" b="1" smtClean="0">
                <a:latin typeface="Arial" panose="020B0604020202020204" pitchFamily="34" charset="0"/>
              </a:rPr>
              <a:t>70 % des données en entreprise ne sont pas utilisées (et près de 90% ne l’ont été qu’une seule fois !)</a:t>
            </a:r>
          </a:p>
          <a:p>
            <a:r>
              <a:rPr lang="fr-FR" altLang="fr-FR" sz="1800" b="1" smtClean="0">
                <a:latin typeface="Arial" panose="020B0604020202020204" pitchFamily="34" charset="0"/>
              </a:rPr>
              <a:t>En 2020 il y aura 6 objets connectés par habitants ! En 2015, nous sommes 7,2 milliards sur notre planète</a:t>
            </a:r>
          </a:p>
        </p:txBody>
      </p:sp>
      <p:sp>
        <p:nvSpPr>
          <p:cNvPr id="21508"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764D0CB-FD92-40D4-961F-8EBC6DBF681B}" type="slidenum">
              <a:rPr lang="fr-FR" altLang="fr-FR" smtClean="0"/>
              <a:pPr/>
              <a:t>6</a:t>
            </a:fld>
            <a:endParaRPr lang="fr-FR" altLang="fr-FR"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47</a:t>
            </a:fld>
            <a:endParaRPr lang="en-US"/>
          </a:p>
        </p:txBody>
      </p:sp>
    </p:spTree>
    <p:extLst>
      <p:ext uri="{BB962C8B-B14F-4D97-AF65-F5344CB8AC3E}">
        <p14:creationId xmlns:p14="http://schemas.microsoft.com/office/powerpoint/2010/main" val="5831923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48</a:t>
            </a:fld>
            <a:endParaRPr lang="en-US"/>
          </a:p>
        </p:txBody>
      </p:sp>
    </p:spTree>
    <p:extLst>
      <p:ext uri="{BB962C8B-B14F-4D97-AF65-F5344CB8AC3E}">
        <p14:creationId xmlns:p14="http://schemas.microsoft.com/office/powerpoint/2010/main" val="40738659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500" b="1" i="1" kern="0" dirty="0" smtClean="0">
              <a:effectLst>
                <a:outerShdw blurRad="38100" dist="38100" dir="2700000" algn="tl">
                  <a:srgbClr val="C0C0C0"/>
                </a:outerShdw>
              </a:effectLst>
              <a:latin typeface="Arial" pitchFamily="34" charset="0"/>
              <a:cs typeface="Arial" pitchFamily="34" charset="0"/>
            </a:endParaRPr>
          </a:p>
          <a:p>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49</a:t>
            </a:fld>
            <a:endParaRPr lang="en-US"/>
          </a:p>
        </p:txBody>
      </p:sp>
    </p:spTree>
    <p:extLst>
      <p:ext uri="{BB962C8B-B14F-4D97-AF65-F5344CB8AC3E}">
        <p14:creationId xmlns:p14="http://schemas.microsoft.com/office/powerpoint/2010/main" val="34518228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dirty="0" smtClean="0">
                <a:solidFill>
                  <a:schemeClr val="tx1"/>
                </a:solidFill>
                <a:latin typeface="+mn-lt"/>
                <a:ea typeface="+mn-ea"/>
                <a:cs typeface="+mn-cs"/>
              </a:rPr>
              <a:t>Il est le garant de la sécurisation du système d’information. Il s’assure que les technologies de protection sont mises en place et maintenues à jour.  Il veille à la rédaction et à la communication des politiques de sécurité, et à la formation des utilisateurs et des équipes informatiques. Il s’assure que le système d’information est conforme aux standards et aux réglementations dans les différents pays où l’entreprise est présente. Il évalue les risques liés au système d’information et apporte des scénarios circonstanciés en réponse à ces risques. Concernant les données de l’entreprise, le RSSI s’assure de leur disponibilité, leur confidentialité, leur intégrité, et leur non-répudiation en mettant en œuvre les technologies adéquates. Il s’assure également de la mise en place des audits des systèmes et des applications métier afin de détecter toute anomalie de procédure. Il garantit que tous les accès aux systèmes d’information par des tierces parties font l’objet d’accords et de responsabilités contractuels.</a:t>
            </a:r>
          </a:p>
          <a:p>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50</a:t>
            </a:fld>
            <a:endParaRPr lang="en-US"/>
          </a:p>
        </p:txBody>
      </p:sp>
    </p:spTree>
    <p:extLst>
      <p:ext uri="{BB962C8B-B14F-4D97-AF65-F5344CB8AC3E}">
        <p14:creationId xmlns:p14="http://schemas.microsoft.com/office/powerpoint/2010/main" val="1727343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latin typeface="+mn-lt"/>
                <a:ea typeface="+mn-ea"/>
                <a:cs typeface="+mn-cs"/>
              </a:rPr>
              <a:t>Pour tous ces domaines, le RSSI veille à ce que les moyens mis en œuvre sont suffisants pour la mise en place et le suivi des différentes technologies. Cela peut être directement sous sa responsabilité, ou bien transféré à différents groupes de support technique. Il veille en outre aux contrats de maintenance et de mises à jour.</a:t>
            </a:r>
          </a:p>
          <a:p>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51</a:t>
            </a:fld>
            <a:endParaRPr lang="en-US"/>
          </a:p>
        </p:txBody>
      </p:sp>
    </p:spTree>
    <p:extLst>
      <p:ext uri="{BB962C8B-B14F-4D97-AF65-F5344CB8AC3E}">
        <p14:creationId xmlns:p14="http://schemas.microsoft.com/office/powerpoint/2010/main" val="2590716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52</a:t>
            </a:fld>
            <a:endParaRPr lang="en-US"/>
          </a:p>
        </p:txBody>
      </p:sp>
    </p:spTree>
    <p:extLst>
      <p:ext uri="{BB962C8B-B14F-4D97-AF65-F5344CB8AC3E}">
        <p14:creationId xmlns:p14="http://schemas.microsoft.com/office/powerpoint/2010/main" val="23427871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dirty="0" smtClean="0">
                <a:solidFill>
                  <a:schemeClr val="tx1"/>
                </a:solidFill>
                <a:latin typeface="+mn-lt"/>
                <a:ea typeface="+mn-ea"/>
                <a:cs typeface="+mn-cs"/>
              </a:rPr>
              <a:t>Le RSSI veille à ce que soient appliquées à l’ensemble du système d’information de l’entreprise les règles de bonnes pratiques et les règles des autorités locales et internationales en matière d’organisation interne des systèmes et des applications métier : gestion des identités et des mots de passe, ségrégation des tâches, processus de changement d’affectations des employés. </a:t>
            </a: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53</a:t>
            </a:fld>
            <a:endParaRPr lang="en-US"/>
          </a:p>
        </p:txBody>
      </p:sp>
    </p:spTree>
    <p:extLst>
      <p:ext uri="{BB962C8B-B14F-4D97-AF65-F5344CB8AC3E}">
        <p14:creationId xmlns:p14="http://schemas.microsoft.com/office/powerpoint/2010/main" val="5972789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dirty="0" smtClean="0">
                <a:solidFill>
                  <a:schemeClr val="tx1"/>
                </a:solidFill>
                <a:latin typeface="+mn-lt"/>
                <a:ea typeface="+mn-ea"/>
                <a:cs typeface="+mn-cs"/>
              </a:rPr>
              <a:t>En accord avec la direction générale, et le service de gestion du risque, le RSSI veille à ce qu’un plan de continuité ait été mis en place pour chacune des entités de l’entreprise (sites, business </a:t>
            </a:r>
            <a:r>
              <a:rPr lang="fr-FR" sz="1200" kern="1200" dirty="0" err="1" smtClean="0">
                <a:solidFill>
                  <a:schemeClr val="tx1"/>
                </a:solidFill>
                <a:latin typeface="+mn-lt"/>
                <a:ea typeface="+mn-ea"/>
                <a:cs typeface="+mn-cs"/>
              </a:rPr>
              <a:t>units</a:t>
            </a:r>
            <a:r>
              <a:rPr lang="fr-FR" sz="1200" kern="1200" dirty="0" smtClean="0">
                <a:solidFill>
                  <a:schemeClr val="tx1"/>
                </a:solidFill>
                <a:latin typeface="+mn-lt"/>
                <a:ea typeface="+mn-ea"/>
                <a:cs typeface="+mn-cs"/>
              </a:rPr>
              <a:t>, fonctions support).</a:t>
            </a:r>
            <a:endParaRPr lang="fr-FR" sz="1200" kern="1200" dirty="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54</a:t>
            </a:fld>
            <a:endParaRPr lang="en-US"/>
          </a:p>
        </p:txBody>
      </p:sp>
    </p:spTree>
    <p:extLst>
      <p:ext uri="{BB962C8B-B14F-4D97-AF65-F5344CB8AC3E}">
        <p14:creationId xmlns:p14="http://schemas.microsoft.com/office/powerpoint/2010/main" val="22303762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dirty="0" smtClean="0">
                <a:solidFill>
                  <a:schemeClr val="tx1"/>
                </a:solidFill>
                <a:latin typeface="+mn-lt"/>
                <a:ea typeface="+mn-ea"/>
                <a:cs typeface="+mn-cs"/>
              </a:rPr>
              <a:t>Sécurité physique</a:t>
            </a:r>
          </a:p>
          <a:p>
            <a:r>
              <a:rPr lang="fr-FR" sz="1200" kern="1200" dirty="0" smtClean="0">
                <a:solidFill>
                  <a:schemeClr val="tx1"/>
                </a:solidFill>
                <a:latin typeface="+mn-lt"/>
                <a:ea typeface="+mn-ea"/>
                <a:cs typeface="+mn-cs"/>
              </a:rPr>
              <a:t>Le RSSI veille à la bonne sécurité physique des installations dédiées à l’informatique (salles informatiques, locaux techniques, répartiteurs, baies techniques,…)</a:t>
            </a:r>
          </a:p>
          <a:p>
            <a:r>
              <a:rPr lang="fr-FR" sz="1200" kern="1200" dirty="0" smtClean="0">
                <a:solidFill>
                  <a:schemeClr val="tx1"/>
                </a:solidFill>
                <a:latin typeface="+mn-lt"/>
                <a:ea typeface="+mn-ea"/>
                <a:cs typeface="+mn-cs"/>
              </a:rPr>
              <a:t>Audits</a:t>
            </a:r>
          </a:p>
          <a:p>
            <a:r>
              <a:rPr lang="fr-FR" sz="1200" kern="1200" dirty="0" smtClean="0">
                <a:solidFill>
                  <a:schemeClr val="tx1"/>
                </a:solidFill>
                <a:latin typeface="+mn-lt"/>
                <a:ea typeface="+mn-ea"/>
                <a:cs typeface="+mn-cs"/>
              </a:rPr>
              <a:t>Le RSSI s’assurera des audits réguliers ou permanents de l’ensemble du système d’information, que ce soit des tests d’intrusion, des audits de vérification de la bonne application des standards techniques et des politiques, ou des audits de conformité liés aux processus de l’entreprise.</a:t>
            </a: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55</a:t>
            </a:fld>
            <a:endParaRPr lang="en-US"/>
          </a:p>
        </p:txBody>
      </p:sp>
    </p:spTree>
    <p:extLst>
      <p:ext uri="{BB962C8B-B14F-4D97-AF65-F5344CB8AC3E}">
        <p14:creationId xmlns:p14="http://schemas.microsoft.com/office/powerpoint/2010/main" val="13206520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dirty="0" smtClean="0">
                <a:solidFill>
                  <a:schemeClr val="tx1"/>
                </a:solidFill>
                <a:latin typeface="+mn-lt"/>
                <a:ea typeface="+mn-ea"/>
                <a:cs typeface="+mn-cs"/>
              </a:rPr>
              <a:t>Politiques</a:t>
            </a:r>
            <a:r>
              <a:rPr lang="fr-FR" sz="1200" kern="1200" baseline="0" dirty="0" smtClean="0">
                <a:solidFill>
                  <a:schemeClr val="tx1"/>
                </a:solidFill>
                <a:latin typeface="+mn-lt"/>
                <a:ea typeface="+mn-ea"/>
                <a:cs typeface="+mn-cs"/>
              </a:rPr>
              <a:t> spécifiques : mobiles, accès distants, wifi, recyclage des équipements, gestion des documents, internet, email, conformité logicielle, accueil/changement/départ utilisateurs, tierces parties,</a:t>
            </a:r>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56</a:t>
            </a:fld>
            <a:endParaRPr lang="en-US"/>
          </a:p>
        </p:txBody>
      </p:sp>
    </p:spTree>
    <p:extLst>
      <p:ext uri="{BB962C8B-B14F-4D97-AF65-F5344CB8AC3E}">
        <p14:creationId xmlns:p14="http://schemas.microsoft.com/office/powerpoint/2010/main" val="262638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latin typeface="+mn-lt"/>
                <a:ea typeface="+mn-ea"/>
                <a:cs typeface="+mn-cs"/>
              </a:rPr>
              <a:t>La sécurité en réponse</a:t>
            </a:r>
            <a:r>
              <a:rPr lang="fr-FR" sz="1200" kern="1200" baseline="0" dirty="0" smtClean="0">
                <a:solidFill>
                  <a:schemeClr val="tx1"/>
                </a:solidFill>
                <a:latin typeface="+mn-lt"/>
                <a:ea typeface="+mn-ea"/>
                <a:cs typeface="+mn-cs"/>
              </a:rPr>
              <a:t> à un danger, ou à un risque</a:t>
            </a:r>
            <a:endParaRPr lang="fr-F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latin typeface="+mn-lt"/>
                <a:ea typeface="+mn-ea"/>
                <a:cs typeface="+mn-cs"/>
              </a:rPr>
              <a:t>Compromission des sites web légitimes</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via publicités infectieuses, ou violations de comptes </a:t>
            </a:r>
            <a:r>
              <a:rPr lang="fr-FR" sz="1200" kern="1200" dirty="0" err="1" smtClean="0">
                <a:solidFill>
                  <a:schemeClr val="tx1"/>
                </a:solidFill>
                <a:latin typeface="+mn-lt"/>
                <a:ea typeface="+mn-ea"/>
                <a:cs typeface="+mn-cs"/>
              </a:rPr>
              <a:t>Twitter</a:t>
            </a:r>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12</a:t>
            </a:fld>
            <a:endParaRPr lang="en-US"/>
          </a:p>
        </p:txBody>
      </p:sp>
    </p:spTree>
    <p:extLst>
      <p:ext uri="{BB962C8B-B14F-4D97-AF65-F5344CB8AC3E}">
        <p14:creationId xmlns:p14="http://schemas.microsoft.com/office/powerpoint/2010/main" val="40422873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57</a:t>
            </a:fld>
            <a:endParaRPr lang="en-US"/>
          </a:p>
        </p:txBody>
      </p:sp>
    </p:spTree>
    <p:extLst>
      <p:ext uri="{BB962C8B-B14F-4D97-AF65-F5344CB8AC3E}">
        <p14:creationId xmlns:p14="http://schemas.microsoft.com/office/powerpoint/2010/main" val="12471186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58</a:t>
            </a:fld>
            <a:endParaRPr lang="en-US"/>
          </a:p>
        </p:txBody>
      </p:sp>
    </p:spTree>
    <p:extLst>
      <p:ext uri="{BB962C8B-B14F-4D97-AF65-F5344CB8AC3E}">
        <p14:creationId xmlns:p14="http://schemas.microsoft.com/office/powerpoint/2010/main" val="42183671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500" b="1" i="1" kern="0" dirty="0" smtClean="0">
              <a:effectLst>
                <a:outerShdw blurRad="38100" dist="38100" dir="2700000" algn="tl">
                  <a:srgbClr val="C0C0C0"/>
                </a:outerShdw>
              </a:effectLst>
              <a:latin typeface="Arial" pitchFamily="34" charset="0"/>
              <a:cs typeface="Arial" pitchFamily="34" charset="0"/>
            </a:endParaRPr>
          </a:p>
          <a:p>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59</a:t>
            </a:fld>
            <a:endParaRPr lang="en-US"/>
          </a:p>
        </p:txBody>
      </p:sp>
    </p:spTree>
    <p:extLst>
      <p:ext uri="{BB962C8B-B14F-4D97-AF65-F5344CB8AC3E}">
        <p14:creationId xmlns:p14="http://schemas.microsoft.com/office/powerpoint/2010/main" val="10173199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Exemples : </a:t>
            </a:r>
            <a:r>
              <a:rPr lang="fr-FR" dirty="0" err="1" smtClean="0"/>
              <a:t>DropBox</a:t>
            </a:r>
            <a:r>
              <a:rPr lang="fr-FR" dirty="0" smtClean="0"/>
              <a:t>, SalesForce.com,</a:t>
            </a:r>
            <a:r>
              <a:rPr lang="fr-FR" baseline="0" dirty="0" smtClean="0"/>
              <a:t> Windows </a:t>
            </a:r>
            <a:r>
              <a:rPr lang="fr-FR" baseline="0" dirty="0" err="1" smtClean="0"/>
              <a:t>SkyDrive</a:t>
            </a:r>
            <a:r>
              <a:rPr lang="fr-FR" baseline="0" dirty="0" smtClean="0"/>
              <a:t>, Amazon, </a:t>
            </a:r>
            <a:r>
              <a:rPr lang="fr-FR" baseline="0" dirty="0" err="1" smtClean="0"/>
              <a:t>iCloud</a:t>
            </a:r>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60</a:t>
            </a:fld>
            <a:endParaRPr lang="en-US"/>
          </a:p>
        </p:txBody>
      </p:sp>
    </p:spTree>
    <p:extLst>
      <p:ext uri="{BB962C8B-B14F-4D97-AF65-F5344CB8AC3E}">
        <p14:creationId xmlns:p14="http://schemas.microsoft.com/office/powerpoint/2010/main" val="2138681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61</a:t>
            </a:fld>
            <a:endParaRPr lang="en-US"/>
          </a:p>
        </p:txBody>
      </p:sp>
    </p:spTree>
    <p:extLst>
      <p:ext uri="{BB962C8B-B14F-4D97-AF65-F5344CB8AC3E}">
        <p14:creationId xmlns:p14="http://schemas.microsoft.com/office/powerpoint/2010/main" val="2491311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On essaye de nous</a:t>
            </a:r>
            <a:r>
              <a:rPr lang="fr-FR" baseline="0" dirty="0" smtClean="0"/>
              <a:t> faire croire que l’on peut « consommer » des ressources et des services IT comme on consomme de l’eau ou de l’électricité. </a:t>
            </a:r>
            <a:r>
              <a:rPr lang="fr-FR" baseline="0" smtClean="0"/>
              <a:t>Mais ce n’est pas si simple, l</a:t>
            </a:r>
            <a:r>
              <a:rPr lang="fr-FR" smtClean="0"/>
              <a:t>’informatique n’est</a:t>
            </a:r>
            <a:r>
              <a:rPr lang="fr-FR" baseline="0" smtClean="0"/>
              <a:t> pas une science exacte quand on la gère soi-même, elle ne l’est pas plus dans le Cloud.</a:t>
            </a:r>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62</a:t>
            </a:fld>
            <a:endParaRPr lang="en-US"/>
          </a:p>
        </p:txBody>
      </p:sp>
    </p:spTree>
    <p:extLst>
      <p:ext uri="{BB962C8B-B14F-4D97-AF65-F5344CB8AC3E}">
        <p14:creationId xmlns:p14="http://schemas.microsoft.com/office/powerpoint/2010/main" val="36390213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63</a:t>
            </a:fld>
            <a:endParaRPr lang="en-US"/>
          </a:p>
        </p:txBody>
      </p:sp>
    </p:spTree>
    <p:extLst>
      <p:ext uri="{BB962C8B-B14F-4D97-AF65-F5344CB8AC3E}">
        <p14:creationId xmlns:p14="http://schemas.microsoft.com/office/powerpoint/2010/main" val="8246970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lvl="1" indent="-342900" algn="l" defTabSz="914400" rtl="0" eaLnBrk="1" latinLnBrk="0" hangingPunct="1">
              <a:buFont typeface="Arial" pitchFamily="34" charset="0"/>
              <a:buNone/>
            </a:pPr>
            <a:r>
              <a:rPr lang="fr-FR" sz="1200" kern="1200" dirty="0" smtClean="0">
                <a:solidFill>
                  <a:schemeClr val="tx1"/>
                </a:solidFill>
                <a:latin typeface="+mn-lt"/>
                <a:ea typeface="+mn-ea"/>
                <a:cs typeface="+mn-cs"/>
              </a:rPr>
              <a:t>Facteur humain :</a:t>
            </a:r>
          </a:p>
          <a:p>
            <a:pPr marL="0" lvl="2" indent="-342900" algn="l" defTabSz="914400" rtl="0" eaLnBrk="1" latinLnBrk="0" hangingPunct="1"/>
            <a:r>
              <a:rPr lang="fr-FR" sz="1200" kern="1200" dirty="0" smtClean="0">
                <a:solidFill>
                  <a:schemeClr val="tx1"/>
                </a:solidFill>
                <a:latin typeface="+mn-lt"/>
                <a:ea typeface="+mn-ea"/>
                <a:cs typeface="+mn-cs"/>
              </a:rPr>
              <a:t>Personnel du client : Les données ne sont plus dans l’enceinte de l’entreprise, et accès par terminaux mobiles : impunité de la part des utilisateurs, sentiment d’absence de surveillance. N’étant plus connecté à l’entreprise, l’utilisateur se croit non surveillé et non redevable. De plus, il peut accéder aux Cloud à partir de ses outils personnels (</a:t>
            </a:r>
            <a:r>
              <a:rPr lang="fr-FR" sz="1200" kern="1200" dirty="0" err="1" smtClean="0">
                <a:solidFill>
                  <a:schemeClr val="tx1"/>
                </a:solidFill>
                <a:latin typeface="+mn-lt"/>
                <a:ea typeface="+mn-ea"/>
                <a:cs typeface="+mn-cs"/>
              </a:rPr>
              <a:t>consumérisation</a:t>
            </a:r>
            <a:r>
              <a:rPr lang="fr-FR" sz="1200" kern="1200" dirty="0" smtClean="0">
                <a:solidFill>
                  <a:schemeClr val="tx1"/>
                </a:solidFill>
                <a:latin typeface="+mn-lt"/>
                <a:ea typeface="+mn-ea"/>
                <a:cs typeface="+mn-cs"/>
              </a:rPr>
              <a:t>).</a:t>
            </a:r>
          </a:p>
          <a:p>
            <a:pPr marL="0" marR="0" lvl="2" indent="-34290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latin typeface="+mn-lt"/>
                <a:ea typeface="+mn-ea"/>
                <a:cs typeface="+mn-cs"/>
              </a:rPr>
              <a:t>Risque d’indisponibilité de la connexion à Internet, et donc au Cloud, peut inciter les utilisateurs à copier les données dont ils ont besoin en local.</a:t>
            </a:r>
          </a:p>
          <a:p>
            <a:pPr marL="0" lvl="2" indent="-342900" algn="l" defTabSz="914400" rtl="0" eaLnBrk="1" latinLnBrk="0" hangingPunct="1"/>
            <a:endParaRPr lang="fr-FR" sz="1200" kern="1200" dirty="0" smtClean="0">
              <a:solidFill>
                <a:schemeClr val="tx1"/>
              </a:solidFill>
              <a:latin typeface="+mn-lt"/>
              <a:ea typeface="+mn-ea"/>
              <a:cs typeface="+mn-cs"/>
            </a:endParaRPr>
          </a:p>
          <a:p>
            <a:pPr marL="0" marR="0" lvl="2" indent="-342900" algn="l" defTabSz="914400" rtl="0" eaLnBrk="1" fontAlgn="auto" latinLnBrk="0" hangingPunct="1">
              <a:lnSpc>
                <a:spcPct val="100000"/>
              </a:lnSpc>
              <a:spcBef>
                <a:spcPts val="0"/>
              </a:spcBef>
              <a:spcAft>
                <a:spcPts val="0"/>
              </a:spcAft>
              <a:buClrTx/>
              <a:buSzTx/>
              <a:buFontTx/>
              <a:buNone/>
              <a:tabLst/>
              <a:defRPr/>
            </a:pPr>
            <a:r>
              <a:rPr lang="fr-FR" dirty="0" smtClean="0"/>
              <a:t>Cas </a:t>
            </a:r>
            <a:r>
              <a:rPr lang="fr-FR" dirty="0" err="1" smtClean="0"/>
              <a:t>DropBox</a:t>
            </a:r>
            <a:r>
              <a:rPr lang="fr-FR" dirty="0" smtClean="0"/>
              <a:t> : après une modification dans l’environnement, il</a:t>
            </a:r>
            <a:r>
              <a:rPr lang="fr-FR" baseline="0" dirty="0" smtClean="0"/>
              <a:t> était possible de se connecter à un compte avec n’importe quel mot de passe. Pb corrigé après 4 heures. 25 millions de clients</a:t>
            </a: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64</a:t>
            </a:fld>
            <a:endParaRPr lang="en-US"/>
          </a:p>
        </p:txBody>
      </p:sp>
    </p:spTree>
    <p:extLst>
      <p:ext uri="{BB962C8B-B14F-4D97-AF65-F5344CB8AC3E}">
        <p14:creationId xmlns:p14="http://schemas.microsoft.com/office/powerpoint/2010/main" val="34892520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50B98C8E-F754-4147-9871-9E53D95B1A2D}" type="slidenum">
              <a:rPr lang="fr-FR" smtClean="0"/>
              <a:pPr/>
              <a:t>65</a:t>
            </a:fld>
            <a:endParaRPr lang="fr-FR"/>
          </a:p>
        </p:txBody>
      </p:sp>
    </p:spTree>
    <p:extLst>
      <p:ext uri="{BB962C8B-B14F-4D97-AF65-F5344CB8AC3E}">
        <p14:creationId xmlns:p14="http://schemas.microsoft.com/office/powerpoint/2010/main" val="40054495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dirty="0" smtClean="0">
                <a:solidFill>
                  <a:schemeClr val="tx1"/>
                </a:solidFill>
                <a:latin typeface="+mn-lt"/>
                <a:ea typeface="+mn-ea"/>
                <a:cs typeface="+mn-cs"/>
              </a:rPr>
              <a:t>SPOH :</a:t>
            </a:r>
            <a:r>
              <a:rPr lang="fr-FR" sz="1200" kern="1200" baseline="0" dirty="0" smtClean="0">
                <a:solidFill>
                  <a:schemeClr val="tx1"/>
                </a:solidFill>
                <a:latin typeface="+mn-lt"/>
                <a:ea typeface="+mn-ea"/>
                <a:cs typeface="+mn-cs"/>
              </a:rPr>
              <a:t> Single Point Of Hacking !</a:t>
            </a:r>
            <a:endParaRPr lang="fr-FR"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Si la redondance,</a:t>
            </a:r>
            <a:r>
              <a:rPr lang="fr-FR" sz="1200" kern="1200" baseline="0" dirty="0" smtClean="0">
                <a:solidFill>
                  <a:schemeClr val="tx1"/>
                </a:solidFill>
                <a:latin typeface="+mn-lt"/>
                <a:ea typeface="+mn-ea"/>
                <a:cs typeface="+mn-cs"/>
              </a:rPr>
              <a:t> la résilience ou le maillage n’est pas parfait, l’accès aux données peut être compromis par la moindre défaillance de n’importe quel composant de la chaîne de connexion.</a:t>
            </a:r>
            <a:endParaRPr lang="fr-FR"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Empilement des fournisseurs</a:t>
            </a:r>
          </a:p>
          <a:p>
            <a:pPr lvl="0">
              <a:buFont typeface="Arial" pitchFamily="34" charset="0"/>
              <a:buChar char="•"/>
            </a:pPr>
            <a:r>
              <a:rPr lang="fr-FR" sz="1200" kern="1200" dirty="0" smtClean="0">
                <a:solidFill>
                  <a:schemeClr val="tx1"/>
                </a:solidFill>
                <a:latin typeface="+mn-lt"/>
                <a:ea typeface="+mn-ea"/>
                <a:cs typeface="+mn-cs"/>
              </a:rPr>
              <a:t>Les fournisseurs de </a:t>
            </a:r>
            <a:r>
              <a:rPr lang="fr-FR" sz="1200" kern="1200" dirty="0" err="1" smtClean="0">
                <a:solidFill>
                  <a:schemeClr val="tx1"/>
                </a:solidFill>
                <a:latin typeface="+mn-lt"/>
                <a:ea typeface="+mn-ea"/>
                <a:cs typeface="+mn-cs"/>
              </a:rPr>
              <a:t>cloud</a:t>
            </a:r>
            <a:r>
              <a:rPr lang="fr-FR" sz="1200" kern="1200" dirty="0" smtClean="0">
                <a:solidFill>
                  <a:schemeClr val="tx1"/>
                </a:solidFill>
                <a:latin typeface="+mn-lt"/>
                <a:ea typeface="+mn-ea"/>
                <a:cs typeface="+mn-cs"/>
              </a:rPr>
              <a:t> peuvent être multiples pour un seul service</a:t>
            </a:r>
          </a:p>
          <a:p>
            <a:pPr lvl="0">
              <a:buFont typeface="Arial" pitchFamily="34" charset="0"/>
              <a:buChar char="•"/>
            </a:pPr>
            <a:r>
              <a:rPr lang="fr-FR" sz="1200" kern="1200" dirty="0" smtClean="0">
                <a:solidFill>
                  <a:schemeClr val="tx1"/>
                </a:solidFill>
                <a:latin typeface="+mn-lt"/>
                <a:ea typeface="+mn-ea"/>
                <a:cs typeface="+mn-cs"/>
              </a:rPr>
              <a:t>Le fournisseur de </a:t>
            </a:r>
            <a:r>
              <a:rPr lang="fr-FR" sz="1200" kern="1200" dirty="0" err="1" smtClean="0">
                <a:solidFill>
                  <a:schemeClr val="tx1"/>
                </a:solidFill>
                <a:latin typeface="+mn-lt"/>
                <a:ea typeface="+mn-ea"/>
                <a:cs typeface="+mn-cs"/>
              </a:rPr>
              <a:t>SaaS</a:t>
            </a:r>
            <a:r>
              <a:rPr lang="fr-FR" sz="1200" kern="1200" dirty="0" smtClean="0">
                <a:solidFill>
                  <a:schemeClr val="tx1"/>
                </a:solidFill>
                <a:latin typeface="+mn-lt"/>
                <a:ea typeface="+mn-ea"/>
                <a:cs typeface="+mn-cs"/>
              </a:rPr>
              <a:t> peut se reposer sur un fournisseur de </a:t>
            </a:r>
            <a:r>
              <a:rPr lang="fr-FR" sz="1200" kern="1200" dirty="0" err="1" smtClean="0">
                <a:solidFill>
                  <a:schemeClr val="tx1"/>
                </a:solidFill>
                <a:latin typeface="+mn-lt"/>
                <a:ea typeface="+mn-ea"/>
                <a:cs typeface="+mn-cs"/>
              </a:rPr>
              <a:t>PaaS</a:t>
            </a:r>
            <a:r>
              <a:rPr lang="fr-FR" sz="1200" kern="1200" dirty="0" smtClean="0">
                <a:solidFill>
                  <a:schemeClr val="tx1"/>
                </a:solidFill>
                <a:latin typeface="+mn-lt"/>
                <a:ea typeface="+mn-ea"/>
                <a:cs typeface="+mn-cs"/>
              </a:rPr>
              <a:t> différent, qui  lui-même repose sur un fournisseur de </a:t>
            </a:r>
            <a:r>
              <a:rPr lang="fr-FR" sz="1200" kern="1200" dirty="0" err="1" smtClean="0">
                <a:solidFill>
                  <a:schemeClr val="tx1"/>
                </a:solidFill>
                <a:latin typeface="+mn-lt"/>
                <a:ea typeface="+mn-ea"/>
                <a:cs typeface="+mn-cs"/>
              </a:rPr>
              <a:t>IaaS</a:t>
            </a:r>
            <a:r>
              <a:rPr lang="fr-FR" sz="1200" kern="1200" dirty="0" smtClean="0">
                <a:solidFill>
                  <a:schemeClr val="tx1"/>
                </a:solidFill>
                <a:latin typeface="+mn-lt"/>
                <a:ea typeface="+mn-ea"/>
                <a:cs typeface="+mn-cs"/>
              </a:rPr>
              <a:t> encore différent</a:t>
            </a:r>
          </a:p>
          <a:p>
            <a:pPr lvl="0">
              <a:buFont typeface="Arial" pitchFamily="34" charset="0"/>
              <a:buChar char="•"/>
            </a:pPr>
            <a:r>
              <a:rPr lang="fr-FR" sz="1200" kern="1200" dirty="0" smtClean="0">
                <a:solidFill>
                  <a:schemeClr val="tx1"/>
                </a:solidFill>
                <a:latin typeface="+mn-lt"/>
                <a:ea typeface="+mn-ea"/>
                <a:cs typeface="+mn-cs"/>
              </a:rPr>
              <a:t>Autant d’acteurs, donc autant de risques supplémentaires concernant les </a:t>
            </a:r>
            <a:r>
              <a:rPr lang="fr-FR" sz="1200" kern="1200" dirty="0" err="1" smtClean="0">
                <a:solidFill>
                  <a:schemeClr val="tx1"/>
                </a:solidFill>
                <a:latin typeface="+mn-lt"/>
                <a:ea typeface="+mn-ea"/>
                <a:cs typeface="+mn-cs"/>
              </a:rPr>
              <a:t>insiders</a:t>
            </a:r>
            <a:r>
              <a:rPr lang="fr-FR" sz="1200" kern="1200" dirty="0" smtClean="0">
                <a:solidFill>
                  <a:schemeClr val="tx1"/>
                </a:solidFill>
                <a:latin typeface="+mn-lt"/>
                <a:ea typeface="+mn-ea"/>
                <a:cs typeface="+mn-cs"/>
              </a:rPr>
              <a:t> fournisseurs</a:t>
            </a:r>
          </a:p>
          <a:p>
            <a:pPr lvl="0">
              <a:buFont typeface="Arial" pitchFamily="34" charset="0"/>
              <a:buChar char="•"/>
            </a:pPr>
            <a:r>
              <a:rPr lang="fr-FR" sz="1200" kern="1200" dirty="0" smtClean="0">
                <a:solidFill>
                  <a:schemeClr val="tx1"/>
                </a:solidFill>
                <a:latin typeface="+mn-lt"/>
                <a:ea typeface="+mn-ea"/>
                <a:cs typeface="+mn-cs"/>
              </a:rPr>
              <a:t>Problème de récupération des données</a:t>
            </a:r>
          </a:p>
          <a:p>
            <a:pPr lvl="0">
              <a:buFont typeface="Arial" pitchFamily="34" charset="0"/>
              <a:buChar char="•"/>
            </a:pPr>
            <a:r>
              <a:rPr lang="fr-FR" sz="1200" kern="1200" dirty="0" smtClean="0">
                <a:solidFill>
                  <a:schemeClr val="tx1"/>
                </a:solidFill>
                <a:latin typeface="+mn-lt"/>
                <a:ea typeface="+mn-ea"/>
                <a:cs typeface="+mn-cs"/>
              </a:rPr>
              <a:t>Accumulation également pour les problèmes de réglementation : mais où sont stockées les données, et par où transitent-elles ?</a:t>
            </a:r>
          </a:p>
          <a:p>
            <a:pPr lvl="0">
              <a:buFont typeface="Arial" pitchFamily="34" charset="0"/>
              <a:buChar char="•"/>
            </a:pPr>
            <a:endParaRPr lang="fr-FR" sz="1200" kern="1200" dirty="0" smtClean="0">
              <a:solidFill>
                <a:schemeClr val="tx1"/>
              </a:solidFill>
              <a:latin typeface="+mn-lt"/>
              <a:ea typeface="+mn-ea"/>
              <a:cs typeface="+mn-cs"/>
            </a:endParaRPr>
          </a:p>
          <a:p>
            <a:pPr lvl="0">
              <a:buFont typeface="Arial" pitchFamily="34" charset="0"/>
              <a:buChar char="•"/>
            </a:pPr>
            <a:r>
              <a:rPr lang="fr-FR" sz="1200" kern="1200" dirty="0" smtClean="0">
                <a:solidFill>
                  <a:schemeClr val="tx1"/>
                </a:solidFill>
                <a:latin typeface="+mn-lt"/>
                <a:ea typeface="+mn-ea"/>
                <a:cs typeface="+mn-cs"/>
              </a:rPr>
              <a:t>Est-ce que les opérateurs</a:t>
            </a:r>
            <a:r>
              <a:rPr lang="fr-FR" sz="1200" kern="1200" baseline="0" dirty="0" smtClean="0">
                <a:solidFill>
                  <a:schemeClr val="tx1"/>
                </a:solidFill>
                <a:latin typeface="+mn-lt"/>
                <a:ea typeface="+mn-ea"/>
                <a:cs typeface="+mn-cs"/>
              </a:rPr>
              <a:t> peuvent s’engager à sauvegarder sur bandes les </a:t>
            </a:r>
            <a:r>
              <a:rPr lang="fr-FR" sz="1200" kern="1200" baseline="0" dirty="0" err="1" smtClean="0">
                <a:solidFill>
                  <a:schemeClr val="tx1"/>
                </a:solidFill>
                <a:latin typeface="+mn-lt"/>
                <a:ea typeface="+mn-ea"/>
                <a:cs typeface="+mn-cs"/>
              </a:rPr>
              <a:t>tera</a:t>
            </a:r>
            <a:r>
              <a:rPr lang="fr-FR" sz="1200" kern="1200" baseline="0" dirty="0" smtClean="0">
                <a:solidFill>
                  <a:schemeClr val="tx1"/>
                </a:solidFill>
                <a:latin typeface="+mn-lt"/>
                <a:ea typeface="+mn-ea"/>
                <a:cs typeface="+mn-cs"/>
              </a:rPr>
              <a:t>, </a:t>
            </a:r>
            <a:r>
              <a:rPr lang="fr-FR" sz="1200" kern="1200" baseline="0" dirty="0" err="1" smtClean="0">
                <a:solidFill>
                  <a:schemeClr val="tx1"/>
                </a:solidFill>
                <a:latin typeface="+mn-lt"/>
                <a:ea typeface="+mn-ea"/>
                <a:cs typeface="+mn-cs"/>
              </a:rPr>
              <a:t>peta</a:t>
            </a:r>
            <a:r>
              <a:rPr lang="fr-FR" sz="1200" kern="1200" baseline="0" dirty="0" smtClean="0">
                <a:solidFill>
                  <a:schemeClr val="tx1"/>
                </a:solidFill>
                <a:latin typeface="+mn-lt"/>
                <a:ea typeface="+mn-ea"/>
                <a:cs typeface="+mn-cs"/>
              </a:rPr>
              <a:t>, </a:t>
            </a:r>
            <a:r>
              <a:rPr lang="fr-FR" sz="1200" kern="1200" baseline="0" dirty="0" err="1" smtClean="0">
                <a:solidFill>
                  <a:schemeClr val="tx1"/>
                </a:solidFill>
                <a:latin typeface="+mn-lt"/>
                <a:ea typeface="+mn-ea"/>
                <a:cs typeface="+mn-cs"/>
              </a:rPr>
              <a:t>exa</a:t>
            </a:r>
            <a:r>
              <a:rPr lang="fr-FR" sz="1200" kern="1200" baseline="0" dirty="0" smtClean="0">
                <a:solidFill>
                  <a:schemeClr val="tx1"/>
                </a:solidFill>
                <a:latin typeface="+mn-lt"/>
                <a:ea typeface="+mn-ea"/>
                <a:cs typeface="+mn-cs"/>
              </a:rPr>
              <a:t>, </a:t>
            </a:r>
            <a:r>
              <a:rPr lang="fr-FR" sz="1200" kern="1200" baseline="0" dirty="0" err="1" smtClean="0">
                <a:solidFill>
                  <a:schemeClr val="tx1"/>
                </a:solidFill>
                <a:latin typeface="+mn-lt"/>
                <a:ea typeface="+mn-ea"/>
                <a:cs typeface="+mn-cs"/>
              </a:rPr>
              <a:t>zetta</a:t>
            </a:r>
            <a:r>
              <a:rPr lang="fr-FR" sz="1200" kern="1200" baseline="0" dirty="0" smtClean="0">
                <a:solidFill>
                  <a:schemeClr val="tx1"/>
                </a:solidFill>
                <a:latin typeface="+mn-lt"/>
                <a:ea typeface="+mn-ea"/>
                <a:cs typeface="+mn-cs"/>
              </a:rPr>
              <a:t> ou </a:t>
            </a:r>
            <a:r>
              <a:rPr lang="fr-FR" sz="1200" kern="1200" baseline="0" dirty="0" err="1" smtClean="0">
                <a:solidFill>
                  <a:schemeClr val="tx1"/>
                </a:solidFill>
                <a:latin typeface="+mn-lt"/>
                <a:ea typeface="+mn-ea"/>
                <a:cs typeface="+mn-cs"/>
              </a:rPr>
              <a:t>yotta</a:t>
            </a:r>
            <a:r>
              <a:rPr lang="fr-FR" sz="1200" kern="1200" baseline="0" dirty="0" smtClean="0">
                <a:solidFill>
                  <a:schemeClr val="tx1"/>
                </a:solidFill>
                <a:latin typeface="+mn-lt"/>
                <a:ea typeface="+mn-ea"/>
                <a:cs typeface="+mn-cs"/>
              </a:rPr>
              <a:t> de données !</a:t>
            </a:r>
          </a:p>
          <a:p>
            <a:pPr lvl="0">
              <a:buFont typeface="Arial" pitchFamily="34" charset="0"/>
              <a:buChar char="•"/>
            </a:pPr>
            <a:endParaRPr lang="fr-FR" sz="1200" kern="1200" baseline="0" dirty="0" smtClean="0">
              <a:solidFill>
                <a:schemeClr val="tx1"/>
              </a:solidFill>
              <a:latin typeface="+mn-lt"/>
              <a:ea typeface="+mn-ea"/>
              <a:cs typeface="+mn-cs"/>
            </a:endParaRPr>
          </a:p>
          <a:p>
            <a:pPr lvl="0">
              <a:buFont typeface="Arial" pitchFamily="34" charset="0"/>
              <a:buChar char="•"/>
            </a:pPr>
            <a:r>
              <a:rPr lang="fr-FR" sz="1200" kern="1200" baseline="0" dirty="0" err="1" smtClean="0">
                <a:solidFill>
                  <a:schemeClr val="tx1"/>
                </a:solidFill>
                <a:latin typeface="+mn-lt"/>
                <a:ea typeface="+mn-ea"/>
                <a:cs typeface="+mn-cs"/>
              </a:rPr>
              <a:t>Gmail</a:t>
            </a:r>
            <a:r>
              <a:rPr lang="fr-FR" sz="1200" kern="1200" baseline="0" dirty="0" smtClean="0">
                <a:solidFill>
                  <a:schemeClr val="tx1"/>
                </a:solidFill>
                <a:latin typeface="+mn-lt"/>
                <a:ea typeface="+mn-ea"/>
                <a:cs typeface="+mn-cs"/>
              </a:rPr>
              <a:t>/Hotmail : utilisateurs sans accès à leur mail pendant plusieurs jours.</a:t>
            </a:r>
            <a:endParaRPr lang="fr-FR" sz="1200" kern="1200" dirty="0" smtClean="0">
              <a:solidFill>
                <a:schemeClr val="tx1"/>
              </a:solidFill>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66</a:t>
            </a:fld>
            <a:endParaRPr lang="en-US"/>
          </a:p>
        </p:txBody>
      </p:sp>
    </p:spTree>
    <p:extLst>
      <p:ext uri="{BB962C8B-B14F-4D97-AF65-F5344CB8AC3E}">
        <p14:creationId xmlns:p14="http://schemas.microsoft.com/office/powerpoint/2010/main" val="397801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13</a:t>
            </a:fld>
            <a:endParaRPr lang="en-US"/>
          </a:p>
        </p:txBody>
      </p:sp>
    </p:spTree>
    <p:extLst>
      <p:ext uri="{BB962C8B-B14F-4D97-AF65-F5344CB8AC3E}">
        <p14:creationId xmlns:p14="http://schemas.microsoft.com/office/powerpoint/2010/main" val="36478055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67</a:t>
            </a:fld>
            <a:endParaRPr lang="en-US"/>
          </a:p>
        </p:txBody>
      </p:sp>
    </p:spTree>
    <p:extLst>
      <p:ext uri="{BB962C8B-B14F-4D97-AF65-F5344CB8AC3E}">
        <p14:creationId xmlns:p14="http://schemas.microsoft.com/office/powerpoint/2010/main" val="30305247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smtClean="0">
                <a:solidFill>
                  <a:schemeClr val="tx1"/>
                </a:solidFill>
                <a:latin typeface="+mn-lt"/>
                <a:ea typeface="+mn-ea"/>
                <a:cs typeface="+mn-cs"/>
              </a:rPr>
              <a:t>Le reste du projet DLP en découle très facilement.</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smtClean="0">
                <a:solidFill>
                  <a:schemeClr val="tx1"/>
                </a:solidFill>
                <a:latin typeface="+mn-lt"/>
                <a:ea typeface="+mn-ea"/>
                <a:cs typeface="+mn-cs"/>
              </a:rPr>
              <a:t>Un projet DLP réussi avec analyse précise des données permet de passer dans le cloud avec beaucoup moins de risque.</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smtClean="0">
                <a:solidFill>
                  <a:schemeClr val="tx1"/>
                </a:solidFill>
                <a:latin typeface="+mn-lt"/>
                <a:ea typeface="+mn-ea"/>
                <a:cs typeface="+mn-cs"/>
              </a:rPr>
              <a:t> Après analyse des données, phase pilote sur classe de données non critiques : Quick Win !</a:t>
            </a:r>
          </a:p>
          <a:p>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68</a:t>
            </a:fld>
            <a:endParaRPr lang="en-US"/>
          </a:p>
        </p:txBody>
      </p:sp>
    </p:spTree>
    <p:extLst>
      <p:ext uri="{BB962C8B-B14F-4D97-AF65-F5344CB8AC3E}">
        <p14:creationId xmlns:p14="http://schemas.microsoft.com/office/powerpoint/2010/main" val="14520489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500" b="1" i="1" kern="0" dirty="0" smtClean="0">
              <a:effectLst>
                <a:outerShdw blurRad="38100" dist="38100" dir="2700000" algn="tl">
                  <a:srgbClr val="C0C0C0"/>
                </a:outerShdw>
              </a:effectLst>
              <a:latin typeface="Arial" pitchFamily="34" charset="0"/>
              <a:cs typeface="Arial" pitchFamily="34" charset="0"/>
            </a:endParaRPr>
          </a:p>
          <a:p>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69</a:t>
            </a:fld>
            <a:endParaRPr lang="en-US"/>
          </a:p>
        </p:txBody>
      </p:sp>
    </p:spTree>
    <p:extLst>
      <p:ext uri="{BB962C8B-B14F-4D97-AF65-F5344CB8AC3E}">
        <p14:creationId xmlns:p14="http://schemas.microsoft.com/office/powerpoint/2010/main" val="2898794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70</a:t>
            </a:fld>
            <a:endParaRPr lang="en-US"/>
          </a:p>
        </p:txBody>
      </p:sp>
    </p:spTree>
    <p:extLst>
      <p:ext uri="{BB962C8B-B14F-4D97-AF65-F5344CB8AC3E}">
        <p14:creationId xmlns:p14="http://schemas.microsoft.com/office/powerpoint/2010/main" val="24634067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Espace réservé de l'image des diapositives 1"/>
          <p:cNvSpPr>
            <a:spLocks noGrp="1" noRot="1" noChangeAspect="1" noTextEdit="1"/>
          </p:cNvSpPr>
          <p:nvPr>
            <p:ph type="sldImg"/>
          </p:nvPr>
        </p:nvSpPr>
        <p:spPr>
          <a:ln/>
        </p:spPr>
      </p:sp>
      <p:sp>
        <p:nvSpPr>
          <p:cNvPr id="96259" name="Espace réservé des commentair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fr-FR" smtClean="0">
              <a:latin typeface="Arial" panose="020B0604020202020204" pitchFamily="34" charset="0"/>
            </a:endParaRPr>
          </a:p>
        </p:txBody>
      </p:sp>
      <p:sp>
        <p:nvSpPr>
          <p:cNvPr id="96260" name="Espace réservé du numéro de diapositive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6411A53-A5AB-4BE5-9E42-7A656BF0E503}" type="slidenum">
              <a:rPr lang="en-US" altLang="fr-FR" smtClean="0"/>
              <a:pPr/>
              <a:t>71</a:t>
            </a:fld>
            <a:endParaRPr lang="en-US" altLang="fr-FR" smtClean="0"/>
          </a:p>
        </p:txBody>
      </p:sp>
    </p:spTree>
    <p:extLst>
      <p:ext uri="{BB962C8B-B14F-4D97-AF65-F5344CB8AC3E}">
        <p14:creationId xmlns:p14="http://schemas.microsoft.com/office/powerpoint/2010/main" val="7023271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76</a:t>
            </a:fld>
            <a:endParaRPr lang="en-US"/>
          </a:p>
        </p:txBody>
      </p:sp>
    </p:spTree>
    <p:extLst>
      <p:ext uri="{BB962C8B-B14F-4D97-AF65-F5344CB8AC3E}">
        <p14:creationId xmlns:p14="http://schemas.microsoft.com/office/powerpoint/2010/main" val="18232830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i="1" dirty="0"/>
          </a:p>
        </p:txBody>
      </p:sp>
      <p:sp>
        <p:nvSpPr>
          <p:cNvPr id="4" name="Espace réservé du numéro de diapositive 3"/>
          <p:cNvSpPr>
            <a:spLocks noGrp="1"/>
          </p:cNvSpPr>
          <p:nvPr>
            <p:ph type="sldNum" sz="quarter" idx="10"/>
          </p:nvPr>
        </p:nvSpPr>
        <p:spPr/>
        <p:txBody>
          <a:bodyPr/>
          <a:lstStyle/>
          <a:p>
            <a:fld id="{A3252A9E-4D0F-4631-9779-5A9EA2F8EC4F}" type="slidenum">
              <a:rPr lang="fr-FR" smtClean="0"/>
              <a:pPr/>
              <a:t>79</a:t>
            </a:fld>
            <a:endParaRPr lang="fr-FR"/>
          </a:p>
        </p:txBody>
      </p:sp>
    </p:spTree>
    <p:extLst>
      <p:ext uri="{BB962C8B-B14F-4D97-AF65-F5344CB8AC3E}">
        <p14:creationId xmlns:p14="http://schemas.microsoft.com/office/powerpoint/2010/main" val="601066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14</a:t>
            </a:fld>
            <a:endParaRPr lang="en-US"/>
          </a:p>
        </p:txBody>
      </p:sp>
    </p:spTree>
    <p:extLst>
      <p:ext uri="{BB962C8B-B14F-4D97-AF65-F5344CB8AC3E}">
        <p14:creationId xmlns:p14="http://schemas.microsoft.com/office/powerpoint/2010/main" val="2697662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15</a:t>
            </a:fld>
            <a:endParaRPr lang="en-US"/>
          </a:p>
        </p:txBody>
      </p:sp>
    </p:spTree>
    <p:extLst>
      <p:ext uri="{BB962C8B-B14F-4D97-AF65-F5344CB8AC3E}">
        <p14:creationId xmlns:p14="http://schemas.microsoft.com/office/powerpoint/2010/main" val="2700499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fr-FR" sz="1200" kern="1200" dirty="0" smtClean="0">
                <a:solidFill>
                  <a:schemeClr val="tx1"/>
                </a:solidFill>
                <a:latin typeface="+mn-lt"/>
                <a:ea typeface="+mn-ea"/>
                <a:cs typeface="+mn-cs"/>
              </a:rPr>
              <a:t>Black</a:t>
            </a:r>
            <a:r>
              <a:rPr lang="fr-FR" sz="1200" kern="1200" baseline="0" dirty="0" smtClean="0">
                <a:solidFill>
                  <a:schemeClr val="tx1"/>
                </a:solidFill>
                <a:latin typeface="+mn-lt"/>
                <a:ea typeface="+mn-ea"/>
                <a:cs typeface="+mn-cs"/>
              </a:rPr>
              <a:t> </a:t>
            </a:r>
            <a:r>
              <a:rPr lang="fr-FR" sz="1200" kern="1200" baseline="0" dirty="0" err="1" smtClean="0">
                <a:solidFill>
                  <a:schemeClr val="tx1"/>
                </a:solidFill>
                <a:latin typeface="+mn-lt"/>
                <a:ea typeface="+mn-ea"/>
                <a:cs typeface="+mn-cs"/>
              </a:rPr>
              <a:t>Hat</a:t>
            </a:r>
            <a:r>
              <a:rPr lang="fr-FR" sz="1200" kern="1200" baseline="0" dirty="0" smtClean="0">
                <a:solidFill>
                  <a:schemeClr val="tx1"/>
                </a:solidFill>
                <a:latin typeface="+mn-lt"/>
                <a:ea typeface="+mn-ea"/>
                <a:cs typeface="+mn-cs"/>
              </a:rPr>
              <a:t> SEO </a:t>
            </a:r>
            <a:r>
              <a:rPr lang="fr-FR" sz="1200" kern="1200" dirty="0" smtClean="0">
                <a:solidFill>
                  <a:schemeClr val="tx1"/>
                </a:solidFill>
                <a:latin typeface="+mn-lt"/>
                <a:ea typeface="+mn-ea"/>
                <a:cs typeface="+mn-cs"/>
              </a:rPr>
              <a:t>(</a:t>
            </a:r>
            <a:r>
              <a:rPr lang="fr-FR" sz="1200" kern="1200" dirty="0" err="1" smtClean="0">
                <a:solidFill>
                  <a:schemeClr val="tx1"/>
                </a:solidFill>
                <a:latin typeface="+mn-lt"/>
                <a:ea typeface="+mn-ea"/>
                <a:cs typeface="+mn-cs"/>
              </a:rPr>
              <a:t>Search</a:t>
            </a:r>
            <a:r>
              <a:rPr lang="fr-FR" sz="1200" kern="1200" dirty="0" smtClean="0">
                <a:solidFill>
                  <a:schemeClr val="tx1"/>
                </a:solidFill>
                <a:latin typeface="+mn-lt"/>
                <a:ea typeface="+mn-ea"/>
                <a:cs typeface="+mn-cs"/>
              </a:rPr>
              <a:t> </a:t>
            </a:r>
            <a:r>
              <a:rPr lang="fr-FR" sz="1200" kern="1200" dirty="0" err="1" smtClean="0">
                <a:solidFill>
                  <a:schemeClr val="tx1"/>
                </a:solidFill>
                <a:latin typeface="+mn-lt"/>
                <a:ea typeface="+mn-ea"/>
                <a:cs typeface="+mn-cs"/>
              </a:rPr>
              <a:t>Engine</a:t>
            </a:r>
            <a:r>
              <a:rPr lang="fr-FR" sz="1200" kern="1200" dirty="0" smtClean="0">
                <a:solidFill>
                  <a:schemeClr val="tx1"/>
                </a:solidFill>
                <a:latin typeface="+mn-lt"/>
                <a:ea typeface="+mn-ea"/>
                <a:cs typeface="+mn-cs"/>
              </a:rPr>
              <a:t> </a:t>
            </a:r>
            <a:r>
              <a:rPr lang="fr-FR" sz="1200" kern="1200" dirty="0" err="1" smtClean="0">
                <a:solidFill>
                  <a:schemeClr val="tx1"/>
                </a:solidFill>
                <a:latin typeface="+mn-lt"/>
                <a:ea typeface="+mn-ea"/>
                <a:cs typeface="+mn-cs"/>
              </a:rPr>
              <a:t>Optimization</a:t>
            </a:r>
            <a:r>
              <a:rPr lang="fr-FR" sz="1200" kern="1200" dirty="0" smtClean="0">
                <a:solidFill>
                  <a:schemeClr val="tx1"/>
                </a:solidFill>
                <a:latin typeface="+mn-lt"/>
                <a:ea typeface="+mn-ea"/>
                <a:cs typeface="+mn-cs"/>
              </a:rPr>
              <a:t>)</a:t>
            </a:r>
            <a:r>
              <a:rPr lang="fr-FR" sz="1200" kern="1200" baseline="0" dirty="0" smtClean="0">
                <a:solidFill>
                  <a:schemeClr val="tx1"/>
                </a:solidFill>
                <a:latin typeface="+mn-lt"/>
                <a:ea typeface="+mn-ea"/>
                <a:cs typeface="+mn-cs"/>
              </a:rPr>
              <a:t>: m</a:t>
            </a:r>
            <a:r>
              <a:rPr lang="fr-FR" sz="1200" kern="1200" dirty="0" smtClean="0">
                <a:solidFill>
                  <a:schemeClr val="tx1"/>
                </a:solidFill>
                <a:latin typeface="+mn-lt"/>
                <a:ea typeface="+mn-ea"/>
                <a:cs typeface="+mn-cs"/>
              </a:rPr>
              <a:t>anipulation des résultats de recherche sur les sujets les plus demandés et orientation vers sites infectés</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fr-FR" sz="1200" kern="1200" dirty="0" smtClean="0">
                <a:solidFill>
                  <a:schemeClr val="tx1"/>
                </a:solidFill>
                <a:latin typeface="+mn-lt"/>
                <a:ea typeface="+mn-ea"/>
                <a:cs typeface="+mn-cs"/>
              </a:rPr>
              <a:t>Arnaques</a:t>
            </a:r>
            <a:r>
              <a:rPr lang="fr-FR" sz="1200" kern="1200" baseline="0" dirty="0" smtClean="0">
                <a:solidFill>
                  <a:schemeClr val="tx1"/>
                </a:solidFill>
                <a:latin typeface="+mn-lt"/>
                <a:ea typeface="+mn-ea"/>
                <a:cs typeface="+mn-cs"/>
              </a:rPr>
              <a:t> sur réseaux sociaux : adhésion à applications malveillantes, usurpation d’identité, invitations à cliquer sur lien vers sites infectés, </a:t>
            </a:r>
            <a:r>
              <a:rPr lang="fr-FR" sz="1200" kern="1200" baseline="0" dirty="0" err="1" smtClean="0">
                <a:solidFill>
                  <a:schemeClr val="tx1"/>
                </a:solidFill>
                <a:latin typeface="+mn-lt"/>
                <a:ea typeface="+mn-ea"/>
                <a:cs typeface="+mn-cs"/>
              </a:rPr>
              <a:t>clickjacking</a:t>
            </a:r>
            <a:endParaRPr lang="fr-FR" sz="1200" kern="1200" baseline="0" dirty="0" smtClean="0">
              <a:solidFill>
                <a:schemeClr val="tx1"/>
              </a:solidFill>
              <a:latin typeface="+mn-lt"/>
              <a:ea typeface="+mn-ea"/>
              <a:cs typeface="+mn-cs"/>
            </a:endParaRPr>
          </a:p>
          <a:p>
            <a:pPr marL="0" marR="0" lvl="3"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fr-FR" sz="1200" kern="1200" dirty="0" smtClean="0">
                <a:solidFill>
                  <a:schemeClr val="tx1"/>
                </a:solidFill>
                <a:latin typeface="+mn-lt"/>
                <a:ea typeface="+mn-ea"/>
                <a:cs typeface="+mn-cs"/>
              </a:rPr>
              <a:t>Réseaux sociaux source principale de :</a:t>
            </a:r>
          </a:p>
          <a:p>
            <a:pPr marL="457200" marR="0" lvl="2"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fr-FR" sz="1200" kern="1200" dirty="0" smtClean="0">
                <a:solidFill>
                  <a:schemeClr val="tx1"/>
                </a:solidFill>
                <a:latin typeface="+mn-lt"/>
                <a:ea typeface="+mn-ea"/>
                <a:cs typeface="+mn-cs"/>
              </a:rPr>
              <a:t>Perte de Productivité</a:t>
            </a:r>
          </a:p>
          <a:p>
            <a:pPr marL="457200" marR="0" lvl="4"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fr-FR" sz="1200" kern="1200" dirty="0" smtClean="0">
                <a:solidFill>
                  <a:schemeClr val="tx1"/>
                </a:solidFill>
                <a:latin typeface="+mn-lt"/>
                <a:ea typeface="+mn-ea"/>
                <a:cs typeface="+mn-cs"/>
              </a:rPr>
              <a:t>Employés passent 1h / jour sur internet pour raisons</a:t>
            </a:r>
          </a:p>
          <a:p>
            <a:pPr marL="457200" marR="0" lvl="4"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fr-FR" sz="1200" kern="1200" dirty="0" smtClean="0">
                <a:solidFill>
                  <a:schemeClr val="tx1"/>
                </a:solidFill>
                <a:latin typeface="+mn-lt"/>
                <a:ea typeface="+mn-ea"/>
                <a:cs typeface="+mn-cs"/>
              </a:rPr>
              <a:t>	personnelles</a:t>
            </a:r>
          </a:p>
          <a:p>
            <a:pPr marL="457200" marR="0" lvl="4"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fr-FR" sz="1200" kern="1200" dirty="0" smtClean="0">
                <a:solidFill>
                  <a:schemeClr val="tx1"/>
                </a:solidFill>
                <a:latin typeface="+mn-lt"/>
                <a:ea typeface="+mn-ea"/>
                <a:cs typeface="+mn-cs"/>
              </a:rPr>
              <a:t>20% de ce temps sur réseaux sociaux</a:t>
            </a:r>
          </a:p>
          <a:p>
            <a:pPr marL="457200" marR="0" lvl="2"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fr-FR" sz="1200" kern="1200" dirty="0" smtClean="0">
                <a:solidFill>
                  <a:schemeClr val="tx1"/>
                </a:solidFill>
                <a:latin typeface="+mn-lt"/>
                <a:ea typeface="+mn-ea"/>
                <a:cs typeface="+mn-cs"/>
              </a:rPr>
              <a:t>Fuite d’informations</a:t>
            </a:r>
          </a:p>
          <a:p>
            <a:pPr marL="457200" marR="0" lvl="2"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fr-FR" sz="1200" kern="1200" dirty="0" smtClean="0">
                <a:solidFill>
                  <a:schemeClr val="tx1"/>
                </a:solidFill>
                <a:latin typeface="+mn-lt"/>
                <a:ea typeface="+mn-ea"/>
                <a:cs typeface="+mn-cs"/>
              </a:rPr>
              <a:t>Propagation de virus</a:t>
            </a:r>
          </a:p>
          <a:p>
            <a:pPr marL="457200" marR="0" lvl="2"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fr-FR" sz="1200" kern="1200" dirty="0" smtClean="0">
                <a:solidFill>
                  <a:schemeClr val="tx1"/>
                </a:solidFill>
                <a:latin typeface="+mn-lt"/>
                <a:ea typeface="+mn-ea"/>
                <a:cs typeface="+mn-cs"/>
              </a:rPr>
              <a:t>Occupation de bande passante</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09BDC50B-0963-4B22-8DC3-FE6F5759C3B5}" type="slidenum">
              <a:rPr lang="en-US" smtClean="0"/>
              <a:pPr/>
              <a:t>16</a:t>
            </a:fld>
            <a:endParaRPr lang="en-US"/>
          </a:p>
        </p:txBody>
      </p:sp>
    </p:spTree>
    <p:extLst>
      <p:ext uri="{BB962C8B-B14F-4D97-AF65-F5344CB8AC3E}">
        <p14:creationId xmlns:p14="http://schemas.microsoft.com/office/powerpoint/2010/main" val="3529494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4.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2" name="Rectangle 1"/>
          <p:cNvSpPr/>
          <p:nvPr userDrawn="1"/>
        </p:nvSpPr>
        <p:spPr>
          <a:xfrm>
            <a:off x="0" y="6384053"/>
            <a:ext cx="1402632" cy="360040"/>
          </a:xfrm>
          <a:prstGeom prst="rect">
            <a:avLst/>
          </a:prstGeom>
          <a:solidFill>
            <a:srgbClr val="6D5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dirty="0"/>
          </a:p>
        </p:txBody>
      </p:sp>
      <p:sp>
        <p:nvSpPr>
          <p:cNvPr id="3" name="Rectangle 2"/>
          <p:cNvSpPr/>
          <p:nvPr userDrawn="1"/>
        </p:nvSpPr>
        <p:spPr>
          <a:xfrm>
            <a:off x="4067944" y="6384053"/>
            <a:ext cx="4104456" cy="360040"/>
          </a:xfrm>
          <a:prstGeom prst="rect">
            <a:avLst/>
          </a:prstGeom>
          <a:solidFill>
            <a:srgbClr val="FB37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dirty="0"/>
          </a:p>
        </p:txBody>
      </p:sp>
      <p:sp>
        <p:nvSpPr>
          <p:cNvPr id="4" name="Espace réservé du numéro de diapositive 5"/>
          <p:cNvSpPr txBox="1">
            <a:spLocks/>
          </p:cNvSpPr>
          <p:nvPr userDrawn="1"/>
        </p:nvSpPr>
        <p:spPr>
          <a:xfrm>
            <a:off x="6466" y="6384073"/>
            <a:ext cx="533086" cy="360000"/>
          </a:xfrm>
          <a:prstGeom prst="rect">
            <a:avLst/>
          </a:prstGeom>
          <a:noFill/>
        </p:spPr>
        <p:txBody>
          <a:bodyPr vert="horz" lIns="91440" tIns="45720" rIns="91440" bIns="45720" rtlCol="0" anchor="ctr"/>
          <a:lstStyle>
            <a:defPPr>
              <a:defRPr lang="en-US"/>
            </a:defPPr>
            <a:lvl1pPr marL="0" algn="ctr" defTabSz="457200" rtl="0" eaLnBrk="1" latinLnBrk="0" hangingPunct="1">
              <a:defRPr sz="1000" b="1" kern="1200">
                <a:solidFill>
                  <a:schemeClr val="bg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A5F5595-61AE-4AA6-B423-33EDBD1DAE12}" type="slidenum">
              <a:rPr lang="fr-FR" smtClean="0"/>
              <a:pPr/>
              <a:t>‹N°›</a:t>
            </a:fld>
            <a:endParaRPr lang="fr-FR" dirty="0"/>
          </a:p>
        </p:txBody>
      </p:sp>
      <p:sp>
        <p:nvSpPr>
          <p:cNvPr id="5" name="Espace réservé de la date 3"/>
          <p:cNvSpPr>
            <a:spLocks noGrp="1"/>
          </p:cNvSpPr>
          <p:nvPr>
            <p:ph type="dt" sz="half" idx="2"/>
          </p:nvPr>
        </p:nvSpPr>
        <p:spPr>
          <a:xfrm>
            <a:off x="539552" y="6384073"/>
            <a:ext cx="870010" cy="360000"/>
          </a:xfrm>
          <a:prstGeom prst="rect">
            <a:avLst/>
          </a:prstGeom>
          <a:noFill/>
        </p:spPr>
        <p:txBody>
          <a:bodyPr vert="horz" lIns="91440" tIns="45720" rIns="91440" bIns="45720" rtlCol="0" anchor="ctr"/>
          <a:lstStyle>
            <a:lvl1pPr algn="ctr">
              <a:defRPr sz="800">
                <a:solidFill>
                  <a:schemeClr val="bg1"/>
                </a:solidFill>
              </a:defRPr>
            </a:lvl1pPr>
          </a:lstStyle>
          <a:p>
            <a:fld id="{05A8A57B-40CE-AD4F-A169-0198122072E3}" type="datetime1">
              <a:rPr lang="fr-FR" smtClean="0"/>
              <a:t>02/02/2017</a:t>
            </a:fld>
            <a:endParaRPr lang="fr-FR" dirty="0"/>
          </a:p>
        </p:txBody>
      </p:sp>
      <p:sp>
        <p:nvSpPr>
          <p:cNvPr id="6" name="Espace réservé du pied de page 4"/>
          <p:cNvSpPr>
            <a:spLocks noGrp="1"/>
          </p:cNvSpPr>
          <p:nvPr>
            <p:ph type="ftr" sz="quarter" idx="3"/>
          </p:nvPr>
        </p:nvSpPr>
        <p:spPr>
          <a:xfrm>
            <a:off x="4067944" y="6384073"/>
            <a:ext cx="4104456" cy="360000"/>
          </a:xfrm>
          <a:prstGeom prst="rect">
            <a:avLst/>
          </a:prstGeom>
          <a:noFill/>
        </p:spPr>
        <p:txBody>
          <a:bodyPr vert="horz" lIns="91440" tIns="45720" rIns="144000" bIns="45720" rtlCol="0" anchor="ctr"/>
          <a:lstStyle>
            <a:lvl1pPr algn="ctr">
              <a:defRPr sz="1000">
                <a:solidFill>
                  <a:schemeClr val="bg1"/>
                </a:solidFill>
              </a:defRPr>
            </a:lvl1pPr>
          </a:lstStyle>
          <a:p>
            <a:pPr algn="r"/>
            <a:endParaRPr lang="fr-FR" dirty="0"/>
          </a:p>
        </p:txBody>
      </p:sp>
      <p:sp>
        <p:nvSpPr>
          <p:cNvPr id="7" name="Rectangle 6"/>
          <p:cNvSpPr/>
          <p:nvPr userDrawn="1"/>
        </p:nvSpPr>
        <p:spPr>
          <a:xfrm>
            <a:off x="1475148" y="6384053"/>
            <a:ext cx="2520280" cy="360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Institut Mines-Télécom</a:t>
            </a:r>
            <a:endParaRPr lang="fr-FR" sz="1000" dirty="0"/>
          </a:p>
        </p:txBody>
      </p:sp>
      <p:pic>
        <p:nvPicPr>
          <p:cNvPr id="8" name="Imag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79794" y="6120000"/>
            <a:ext cx="648951" cy="648951"/>
          </a:xfrm>
          <a:prstGeom prst="rect">
            <a:avLst/>
          </a:prstGeom>
        </p:spPr>
      </p:pic>
    </p:spTree>
    <p:extLst>
      <p:ext uri="{BB962C8B-B14F-4D97-AF65-F5344CB8AC3E}">
        <p14:creationId xmlns:p14="http://schemas.microsoft.com/office/powerpoint/2010/main" val="1083417465"/>
      </p:ext>
    </p:extLst>
  </p:cSld>
  <p:clrMapOvr>
    <a:masterClrMapping/>
  </p:clrMapOvr>
  <p:timing>
    <p:tnLst>
      <p:par>
        <p:cTn id="1" dur="indefinite" restart="never" nodeType="tmRoot"/>
      </p:par>
    </p:tnLst>
  </p:timing>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re et contenu">
    <p:spTree>
      <p:nvGrpSpPr>
        <p:cNvPr id="1" name=""/>
        <p:cNvGrpSpPr/>
        <p:nvPr/>
      </p:nvGrpSpPr>
      <p:grpSpPr>
        <a:xfrm>
          <a:off x="0" y="0"/>
          <a:ext cx="0" cy="0"/>
          <a:chOff x="0" y="0"/>
          <a:chExt cx="0" cy="0"/>
        </a:xfrm>
      </p:grpSpPr>
      <p:sp>
        <p:nvSpPr>
          <p:cNvPr id="2" name="Rectangle 1"/>
          <p:cNvSpPr/>
          <p:nvPr userDrawn="1"/>
        </p:nvSpPr>
        <p:spPr>
          <a:xfrm>
            <a:off x="0" y="6384053"/>
            <a:ext cx="1402632" cy="360040"/>
          </a:xfrm>
          <a:prstGeom prst="rect">
            <a:avLst/>
          </a:prstGeom>
          <a:solidFill>
            <a:srgbClr val="6D5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dirty="0"/>
          </a:p>
        </p:txBody>
      </p:sp>
      <p:sp>
        <p:nvSpPr>
          <p:cNvPr id="3" name="Rectangle 2"/>
          <p:cNvSpPr/>
          <p:nvPr userDrawn="1"/>
        </p:nvSpPr>
        <p:spPr>
          <a:xfrm>
            <a:off x="4067944" y="6384053"/>
            <a:ext cx="4104456" cy="360040"/>
          </a:xfrm>
          <a:prstGeom prst="rect">
            <a:avLst/>
          </a:prstGeom>
          <a:solidFill>
            <a:srgbClr val="FB37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dirty="0"/>
          </a:p>
        </p:txBody>
      </p:sp>
      <p:sp>
        <p:nvSpPr>
          <p:cNvPr id="4" name="Espace réservé du numéro de diapositive 5"/>
          <p:cNvSpPr txBox="1">
            <a:spLocks/>
          </p:cNvSpPr>
          <p:nvPr userDrawn="1"/>
        </p:nvSpPr>
        <p:spPr>
          <a:xfrm>
            <a:off x="6466" y="6384073"/>
            <a:ext cx="533086" cy="360000"/>
          </a:xfrm>
          <a:prstGeom prst="rect">
            <a:avLst/>
          </a:prstGeom>
          <a:noFill/>
        </p:spPr>
        <p:txBody>
          <a:bodyPr vert="horz" lIns="91440" tIns="45720" rIns="91440" bIns="45720" rtlCol="0" anchor="ctr"/>
          <a:lstStyle>
            <a:defPPr>
              <a:defRPr lang="en-US"/>
            </a:defPPr>
            <a:lvl1pPr marL="0" algn="ctr" defTabSz="457200" rtl="0" eaLnBrk="1" latinLnBrk="0" hangingPunct="1">
              <a:defRPr sz="1000" b="1" kern="1200">
                <a:solidFill>
                  <a:schemeClr val="bg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A5F5595-61AE-4AA6-B423-33EDBD1DAE12}" type="slidenum">
              <a:rPr lang="fr-FR" smtClean="0"/>
              <a:pPr/>
              <a:t>‹N°›</a:t>
            </a:fld>
            <a:endParaRPr lang="fr-FR" dirty="0"/>
          </a:p>
        </p:txBody>
      </p:sp>
      <p:sp>
        <p:nvSpPr>
          <p:cNvPr id="5" name="Espace réservé de la date 3"/>
          <p:cNvSpPr>
            <a:spLocks noGrp="1"/>
          </p:cNvSpPr>
          <p:nvPr>
            <p:ph type="dt" sz="half" idx="2"/>
          </p:nvPr>
        </p:nvSpPr>
        <p:spPr>
          <a:xfrm>
            <a:off x="539552" y="6384073"/>
            <a:ext cx="870010" cy="360000"/>
          </a:xfrm>
          <a:prstGeom prst="rect">
            <a:avLst/>
          </a:prstGeom>
          <a:noFill/>
        </p:spPr>
        <p:txBody>
          <a:bodyPr vert="horz" lIns="91440" tIns="45720" rIns="91440" bIns="45720" rtlCol="0" anchor="ctr"/>
          <a:lstStyle>
            <a:lvl1pPr algn="ctr">
              <a:defRPr sz="800">
                <a:solidFill>
                  <a:schemeClr val="bg1"/>
                </a:solidFill>
              </a:defRPr>
            </a:lvl1pPr>
          </a:lstStyle>
          <a:p>
            <a:fld id="{05A8A57B-40CE-AD4F-A169-0198122072E3}" type="datetime1">
              <a:rPr lang="fr-FR" smtClean="0"/>
              <a:t>02/02/2017</a:t>
            </a:fld>
            <a:endParaRPr lang="fr-FR" dirty="0"/>
          </a:p>
        </p:txBody>
      </p:sp>
      <p:sp>
        <p:nvSpPr>
          <p:cNvPr id="6" name="Espace réservé du pied de page 4"/>
          <p:cNvSpPr>
            <a:spLocks noGrp="1"/>
          </p:cNvSpPr>
          <p:nvPr>
            <p:ph type="ftr" sz="quarter" idx="3"/>
          </p:nvPr>
        </p:nvSpPr>
        <p:spPr>
          <a:xfrm>
            <a:off x="4067944" y="6384073"/>
            <a:ext cx="4104456" cy="360000"/>
          </a:xfrm>
          <a:prstGeom prst="rect">
            <a:avLst/>
          </a:prstGeom>
          <a:noFill/>
        </p:spPr>
        <p:txBody>
          <a:bodyPr vert="horz" lIns="91440" tIns="45720" rIns="144000" bIns="45720" rtlCol="0" anchor="ctr"/>
          <a:lstStyle>
            <a:lvl1pPr algn="ctr">
              <a:defRPr sz="1000">
                <a:solidFill>
                  <a:schemeClr val="bg1"/>
                </a:solidFill>
              </a:defRPr>
            </a:lvl1pPr>
          </a:lstStyle>
          <a:p>
            <a:pPr algn="r"/>
            <a:endParaRPr lang="fr-FR" dirty="0"/>
          </a:p>
        </p:txBody>
      </p:sp>
      <p:sp>
        <p:nvSpPr>
          <p:cNvPr id="7" name="Rectangle 6"/>
          <p:cNvSpPr/>
          <p:nvPr userDrawn="1"/>
        </p:nvSpPr>
        <p:spPr>
          <a:xfrm>
            <a:off x="1475148" y="6384053"/>
            <a:ext cx="2520280" cy="360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Institut Mines-Télécom</a:t>
            </a:r>
            <a:endParaRPr lang="fr-FR" sz="1000" dirty="0"/>
          </a:p>
        </p:txBody>
      </p:sp>
      <p:pic>
        <p:nvPicPr>
          <p:cNvPr id="8" name="Imag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79794" y="6120000"/>
            <a:ext cx="648951" cy="648951"/>
          </a:xfrm>
          <a:prstGeom prst="rect">
            <a:avLst/>
          </a:prstGeom>
        </p:spPr>
      </p:pic>
    </p:spTree>
    <p:extLst>
      <p:ext uri="{BB962C8B-B14F-4D97-AF65-F5344CB8AC3E}">
        <p14:creationId xmlns:p14="http://schemas.microsoft.com/office/powerpoint/2010/main" val="34638375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Modifiez le style du titre</a:t>
            </a:r>
            <a:endParaRPr lang="fr-FR" dirty="0"/>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a:xfrm>
            <a:off x="539552" y="6384073"/>
            <a:ext cx="870010" cy="360000"/>
          </a:xfrm>
          <a:prstGeom prst="rect">
            <a:avLst/>
          </a:prstGeom>
        </p:spPr>
        <p:txBody>
          <a:bodyPr/>
          <a:lstStyle/>
          <a:p>
            <a:fld id="{2DB51FB2-F1EC-8341-A801-F6F93E96F415}" type="datetime1">
              <a:rPr lang="fr-FR" smtClean="0"/>
              <a:t>02/02/2017</a:t>
            </a:fld>
            <a:endParaRPr lang="fr-FR" dirty="0"/>
          </a:p>
        </p:txBody>
      </p:sp>
      <p:sp>
        <p:nvSpPr>
          <p:cNvPr id="8" name="Espace réservé du pied de page 7"/>
          <p:cNvSpPr>
            <a:spLocks noGrp="1"/>
          </p:cNvSpPr>
          <p:nvPr>
            <p:ph type="ftr" sz="quarter" idx="11"/>
          </p:nvPr>
        </p:nvSpPr>
        <p:spPr>
          <a:xfrm>
            <a:off x="4067944" y="6384073"/>
            <a:ext cx="4104456" cy="360000"/>
          </a:xfrm>
          <a:prstGeom prst="rect">
            <a:avLst/>
          </a:prstGeom>
        </p:spPr>
        <p:txBody>
          <a:bodyPr/>
          <a:lstStyle/>
          <a:p>
            <a:pPr algn="r"/>
            <a:endParaRPr lang="fr-FR" dirty="0"/>
          </a:p>
        </p:txBody>
      </p:sp>
      <p:sp>
        <p:nvSpPr>
          <p:cNvPr id="9" name="Espace réservé du numéro de diapositive 8"/>
          <p:cNvSpPr>
            <a:spLocks noGrp="1"/>
          </p:cNvSpPr>
          <p:nvPr>
            <p:ph type="sldNum" sz="quarter" idx="12"/>
          </p:nvPr>
        </p:nvSpPr>
        <p:spPr/>
        <p:txBody>
          <a:bodyPr/>
          <a:lstStyle/>
          <a:p>
            <a:fld id="{3A5F5595-61AE-4AA6-B423-33EDBD1DAE12}" type="slidenum">
              <a:rPr lang="fr-FR" smtClean="0"/>
              <a:pPr/>
              <a:t>‹N°›</a:t>
            </a:fld>
            <a:endParaRPr lang="fr-FR" dirty="0"/>
          </a:p>
        </p:txBody>
      </p:sp>
    </p:spTree>
    <p:extLst>
      <p:ext uri="{BB962C8B-B14F-4D97-AF65-F5344CB8AC3E}">
        <p14:creationId xmlns:p14="http://schemas.microsoft.com/office/powerpoint/2010/main" val="282070104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Couverture">
    <p:spTree>
      <p:nvGrpSpPr>
        <p:cNvPr id="1" name=""/>
        <p:cNvGrpSpPr/>
        <p:nvPr/>
      </p:nvGrpSpPr>
      <p:grpSpPr>
        <a:xfrm>
          <a:off x="0" y="0"/>
          <a:ext cx="0" cy="0"/>
          <a:chOff x="0" y="0"/>
          <a:chExt cx="0" cy="0"/>
        </a:xfrm>
      </p:grpSpPr>
      <p:sp>
        <p:nvSpPr>
          <p:cNvPr id="9" name="Rectangle 8"/>
          <p:cNvSpPr/>
          <p:nvPr userDrawn="1"/>
        </p:nvSpPr>
        <p:spPr>
          <a:xfrm>
            <a:off x="0" y="0"/>
            <a:ext cx="9144000" cy="3140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3419872" y="2492896"/>
            <a:ext cx="5112568" cy="1362075"/>
          </a:xfrm>
        </p:spPr>
        <p:txBody>
          <a:bodyPr anchor="t">
            <a:normAutofit/>
          </a:bodyPr>
          <a:lstStyle>
            <a:lvl1pPr algn="l">
              <a:defRPr sz="3600" b="1" cap="none">
                <a:solidFill>
                  <a:schemeClr val="tx1"/>
                </a:solidFill>
              </a:defRPr>
            </a:lvl1pPr>
          </a:lstStyle>
          <a:p>
            <a:r>
              <a:rPr lang="fr-FR" dirty="0" smtClean="0"/>
              <a:t>Modifiez le style du titre</a:t>
            </a:r>
            <a:endParaRPr lang="fr-FR" dirty="0"/>
          </a:p>
        </p:txBody>
      </p:sp>
      <p:sp>
        <p:nvSpPr>
          <p:cNvPr id="3" name="Espace réservé du texte 2"/>
          <p:cNvSpPr>
            <a:spLocks noGrp="1"/>
          </p:cNvSpPr>
          <p:nvPr>
            <p:ph type="body" idx="1"/>
          </p:nvPr>
        </p:nvSpPr>
        <p:spPr>
          <a:xfrm>
            <a:off x="3419872" y="3933057"/>
            <a:ext cx="5112568" cy="1296144"/>
          </a:xfrm>
        </p:spPr>
        <p:txBody>
          <a:bodyPr anchor="t"/>
          <a:lstStyle>
            <a:lvl1pPr marL="0" indent="0">
              <a:buNone/>
              <a:defRPr sz="2000">
                <a:solidFill>
                  <a:srgbClr val="B8B8B8"/>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smtClean="0"/>
              <a:t>Modifiez les styles du texte du masque</a:t>
            </a:r>
          </a:p>
        </p:txBody>
      </p:sp>
      <p:sp>
        <p:nvSpPr>
          <p:cNvPr id="4" name="Espace réservé de la date 3"/>
          <p:cNvSpPr>
            <a:spLocks noGrp="1"/>
          </p:cNvSpPr>
          <p:nvPr>
            <p:ph type="dt" sz="half" idx="10"/>
          </p:nvPr>
        </p:nvSpPr>
        <p:spPr/>
        <p:txBody>
          <a:bodyPr/>
          <a:lstStyle/>
          <a:p>
            <a:fld id="{A27D0246-9E6B-7B41-AE31-F0BF8B1051C4}" type="datetime1">
              <a:rPr lang="fr-FR" smtClean="0"/>
              <a:t>02/02/2017</a:t>
            </a:fld>
            <a:endParaRPr lang="fr-FR"/>
          </a:p>
        </p:txBody>
      </p:sp>
      <p:sp>
        <p:nvSpPr>
          <p:cNvPr id="5" name="Espace réservé du pied de page 4"/>
          <p:cNvSpPr>
            <a:spLocks noGrp="1"/>
          </p:cNvSpPr>
          <p:nvPr>
            <p:ph type="ftr" sz="quarter" idx="11"/>
          </p:nvPr>
        </p:nvSpPr>
        <p:spPr>
          <a:xfrm>
            <a:off x="3124200" y="6356350"/>
            <a:ext cx="2895600" cy="365125"/>
          </a:xfrm>
          <a:prstGeom prst="rect">
            <a:avLst/>
          </a:prstGeom>
        </p:spPr>
        <p:txBody>
          <a:bodyPr/>
          <a:lstStyle/>
          <a:p>
            <a:r>
              <a:rPr lang="fr-FR" smtClean="0"/>
              <a:t>Modèle de présentation Télécom Evolution</a:t>
            </a:r>
            <a:endParaRPr lang="fr-FR"/>
          </a:p>
        </p:txBody>
      </p:sp>
      <p:sp>
        <p:nvSpPr>
          <p:cNvPr id="6" name="Espace réservé du numéro de diapositive 5"/>
          <p:cNvSpPr>
            <a:spLocks noGrp="1"/>
          </p:cNvSpPr>
          <p:nvPr>
            <p:ph type="sldNum" sz="quarter" idx="12"/>
          </p:nvPr>
        </p:nvSpPr>
        <p:spPr>
          <a:xfrm>
            <a:off x="6553200" y="6356350"/>
            <a:ext cx="2133600" cy="365125"/>
          </a:xfrm>
          <a:prstGeom prst="rect">
            <a:avLst/>
          </a:prstGeom>
        </p:spPr>
        <p:txBody>
          <a:bodyPr/>
          <a:lstStyle/>
          <a:p>
            <a:fld id="{3A5F5595-61AE-4AA6-B423-33EDBD1DAE12}" type="slidenum">
              <a:rPr lang="fr-FR" smtClean="0"/>
              <a:pPr/>
              <a:t>‹N°›</a:t>
            </a:fld>
            <a:endParaRPr lang="fr-FR"/>
          </a:p>
        </p:txBody>
      </p:sp>
      <p:pic>
        <p:nvPicPr>
          <p:cNvPr id="8" name="Imag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077" y="1078274"/>
            <a:ext cx="1494377" cy="1494377"/>
          </a:xfrm>
          <a:prstGeom prst="rect">
            <a:avLst/>
          </a:prstGeom>
        </p:spPr>
      </p:pic>
      <p:sp>
        <p:nvSpPr>
          <p:cNvPr id="10" name="Rectangle 9"/>
          <p:cNvSpPr/>
          <p:nvPr userDrawn="1"/>
        </p:nvSpPr>
        <p:spPr>
          <a:xfrm>
            <a:off x="0" y="5805263"/>
            <a:ext cx="9144000" cy="10752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userDrawn="1"/>
        </p:nvSpPr>
        <p:spPr>
          <a:xfrm>
            <a:off x="3527914" y="5445224"/>
            <a:ext cx="1874777" cy="288032"/>
          </a:xfrm>
          <a:prstGeom prst="rect">
            <a:avLst/>
          </a:prstGeom>
          <a:solidFill>
            <a:srgbClr val="6D5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userDrawn="1"/>
        </p:nvSpPr>
        <p:spPr>
          <a:xfrm>
            <a:off x="5402691" y="5445224"/>
            <a:ext cx="1874777" cy="2880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userDrawn="1"/>
        </p:nvSpPr>
        <p:spPr>
          <a:xfrm>
            <a:off x="7277468" y="5445224"/>
            <a:ext cx="1874777" cy="288032"/>
          </a:xfrm>
          <a:prstGeom prst="rect">
            <a:avLst/>
          </a:prstGeom>
          <a:solidFill>
            <a:srgbClr val="FB37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 name="Image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03648" y="6021288"/>
            <a:ext cx="648000" cy="648000"/>
          </a:xfrm>
          <a:prstGeom prst="rect">
            <a:avLst/>
          </a:prstGeom>
        </p:spPr>
      </p:pic>
      <p:pic>
        <p:nvPicPr>
          <p:cNvPr id="31" name="Image 3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1560" y="6021288"/>
            <a:ext cx="648024" cy="648024"/>
          </a:xfrm>
          <a:prstGeom prst="rect">
            <a:avLst/>
          </a:prstGeom>
        </p:spPr>
      </p:pic>
      <p:pic>
        <p:nvPicPr>
          <p:cNvPr id="32" name="Image 3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195736" y="6021288"/>
            <a:ext cx="647999" cy="647999"/>
          </a:xfrm>
          <a:prstGeom prst="rect">
            <a:avLst/>
          </a:prstGeom>
        </p:spPr>
      </p:pic>
      <p:sp>
        <p:nvSpPr>
          <p:cNvPr id="16" name="ZoneTexte 15"/>
          <p:cNvSpPr txBox="1"/>
          <p:nvPr userDrawn="1"/>
        </p:nvSpPr>
        <p:spPr>
          <a:xfrm>
            <a:off x="3419872" y="1052736"/>
            <a:ext cx="4464496" cy="246221"/>
          </a:xfrm>
          <a:prstGeom prst="rect">
            <a:avLst/>
          </a:prstGeom>
          <a:noFill/>
        </p:spPr>
        <p:txBody>
          <a:bodyPr wrap="square" rtlCol="0">
            <a:spAutoFit/>
          </a:bodyPr>
          <a:lstStyle/>
          <a:p>
            <a:r>
              <a:rPr lang="fr-FR" sz="1000" cap="all" dirty="0" smtClean="0">
                <a:solidFill>
                  <a:schemeClr val="accent1"/>
                </a:solidFill>
              </a:rPr>
              <a:t>Pour des compétences toujours à la pointe</a:t>
            </a:r>
            <a:endParaRPr lang="fr-FR" sz="1000" cap="all" dirty="0">
              <a:solidFill>
                <a:schemeClr val="accent1"/>
              </a:solidFill>
            </a:endParaRPr>
          </a:p>
        </p:txBody>
      </p:sp>
    </p:spTree>
    <p:extLst>
      <p:ext uri="{BB962C8B-B14F-4D97-AF65-F5344CB8AC3E}">
        <p14:creationId xmlns:p14="http://schemas.microsoft.com/office/powerpoint/2010/main" val="7041509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fr-FR" dirty="0" smtClean="0"/>
              <a:t>Modifiez le style du titre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‹N°›</a:t>
            </a:fld>
            <a:endParaRPr lang="en-US" dirty="0"/>
          </a:p>
        </p:txBody>
      </p:sp>
      <p:sp>
        <p:nvSpPr>
          <p:cNvPr id="5" name="Rectangle 4"/>
          <p:cNvSpPr/>
          <p:nvPr userDrawn="1"/>
        </p:nvSpPr>
        <p:spPr>
          <a:xfrm>
            <a:off x="0" y="6384053"/>
            <a:ext cx="1402632" cy="360040"/>
          </a:xfrm>
          <a:prstGeom prst="rect">
            <a:avLst/>
          </a:prstGeom>
          <a:solidFill>
            <a:srgbClr val="6D5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dirty="0"/>
          </a:p>
        </p:txBody>
      </p:sp>
      <p:sp>
        <p:nvSpPr>
          <p:cNvPr id="7" name="Rectangle 6"/>
          <p:cNvSpPr/>
          <p:nvPr userDrawn="1"/>
        </p:nvSpPr>
        <p:spPr>
          <a:xfrm>
            <a:off x="4067944" y="6384053"/>
            <a:ext cx="4104456" cy="360040"/>
          </a:xfrm>
          <a:prstGeom prst="rect">
            <a:avLst/>
          </a:prstGeom>
          <a:solidFill>
            <a:srgbClr val="FB37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dirty="0"/>
          </a:p>
        </p:txBody>
      </p:sp>
      <p:sp>
        <p:nvSpPr>
          <p:cNvPr id="8" name="Espace réservé du numéro de diapositive 5"/>
          <p:cNvSpPr txBox="1">
            <a:spLocks/>
          </p:cNvSpPr>
          <p:nvPr userDrawn="1"/>
        </p:nvSpPr>
        <p:spPr>
          <a:xfrm>
            <a:off x="6466" y="6384073"/>
            <a:ext cx="533086" cy="360000"/>
          </a:xfrm>
          <a:prstGeom prst="rect">
            <a:avLst/>
          </a:prstGeom>
          <a:noFill/>
        </p:spPr>
        <p:txBody>
          <a:bodyPr vert="horz" lIns="91440" tIns="45720" rIns="91440" bIns="45720" rtlCol="0" anchor="ctr"/>
          <a:lstStyle>
            <a:defPPr>
              <a:defRPr lang="en-US"/>
            </a:defPPr>
            <a:lvl1pPr marL="0" algn="ctr" defTabSz="457200" rtl="0" eaLnBrk="1" latinLnBrk="0" hangingPunct="1">
              <a:defRPr sz="1000" b="1" kern="1200">
                <a:solidFill>
                  <a:schemeClr val="bg1"/>
                </a:solidFill>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A5F5595-61AE-4AA6-B423-33EDBD1DAE12}" type="slidenum">
              <a:rPr lang="fr-FR" smtClean="0"/>
              <a:pPr/>
              <a:t>‹N°›</a:t>
            </a:fld>
            <a:endParaRPr lang="fr-FR" dirty="0"/>
          </a:p>
        </p:txBody>
      </p:sp>
      <p:sp>
        <p:nvSpPr>
          <p:cNvPr id="9" name="Espace réservé de la date 3"/>
          <p:cNvSpPr>
            <a:spLocks noGrp="1"/>
          </p:cNvSpPr>
          <p:nvPr>
            <p:ph type="dt" sz="half" idx="2"/>
          </p:nvPr>
        </p:nvSpPr>
        <p:spPr>
          <a:xfrm>
            <a:off x="539552" y="6384073"/>
            <a:ext cx="870010" cy="360000"/>
          </a:xfrm>
          <a:prstGeom prst="rect">
            <a:avLst/>
          </a:prstGeom>
          <a:noFill/>
        </p:spPr>
        <p:txBody>
          <a:bodyPr vert="horz" lIns="91440" tIns="45720" rIns="91440" bIns="45720" rtlCol="0" anchor="ctr"/>
          <a:lstStyle>
            <a:lvl1pPr algn="ctr">
              <a:defRPr sz="800">
                <a:solidFill>
                  <a:schemeClr val="bg1"/>
                </a:solidFill>
              </a:defRPr>
            </a:lvl1pPr>
          </a:lstStyle>
          <a:p>
            <a:fld id="{05A8A57B-40CE-AD4F-A169-0198122072E3}" type="datetime1">
              <a:rPr lang="fr-FR" smtClean="0"/>
              <a:t>02/02/2017</a:t>
            </a:fld>
            <a:endParaRPr lang="fr-FR" dirty="0"/>
          </a:p>
        </p:txBody>
      </p:sp>
      <p:sp>
        <p:nvSpPr>
          <p:cNvPr id="10" name="Espace réservé du pied de page 4"/>
          <p:cNvSpPr>
            <a:spLocks noGrp="1"/>
          </p:cNvSpPr>
          <p:nvPr>
            <p:ph type="ftr" sz="quarter" idx="3"/>
          </p:nvPr>
        </p:nvSpPr>
        <p:spPr>
          <a:xfrm>
            <a:off x="4067944" y="6384073"/>
            <a:ext cx="4104456" cy="360000"/>
          </a:xfrm>
          <a:prstGeom prst="rect">
            <a:avLst/>
          </a:prstGeom>
          <a:noFill/>
        </p:spPr>
        <p:txBody>
          <a:bodyPr vert="horz" lIns="91440" tIns="45720" rIns="144000" bIns="45720" rtlCol="0" anchor="ctr"/>
          <a:lstStyle>
            <a:lvl1pPr algn="ctr">
              <a:defRPr sz="1000">
                <a:solidFill>
                  <a:schemeClr val="bg1"/>
                </a:solidFill>
              </a:defRPr>
            </a:lvl1pPr>
          </a:lstStyle>
          <a:p>
            <a:pPr algn="r"/>
            <a:endParaRPr lang="fr-FR" dirty="0"/>
          </a:p>
        </p:txBody>
      </p:sp>
      <p:sp>
        <p:nvSpPr>
          <p:cNvPr id="11" name="Rectangle 10"/>
          <p:cNvSpPr/>
          <p:nvPr userDrawn="1"/>
        </p:nvSpPr>
        <p:spPr>
          <a:xfrm>
            <a:off x="1475148" y="6384053"/>
            <a:ext cx="2520280" cy="360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Institut Mines-Télécom</a:t>
            </a:r>
            <a:endParaRPr lang="fr-FR" sz="1000" dirty="0"/>
          </a:p>
        </p:txBody>
      </p:sp>
      <p:pic>
        <p:nvPicPr>
          <p:cNvPr id="12" name="Imag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279794" y="6120000"/>
            <a:ext cx="648951" cy="648951"/>
          </a:xfrm>
          <a:prstGeom prst="rect">
            <a:avLst/>
          </a:prstGeom>
        </p:spPr>
      </p:pic>
    </p:spTree>
    <p:extLst>
      <p:ext uri="{BB962C8B-B14F-4D97-AF65-F5344CB8AC3E}">
        <p14:creationId xmlns:p14="http://schemas.microsoft.com/office/powerpoint/2010/main" val="1922934494"/>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77" r:id="rId3"/>
    <p:sldLayoutId id="2147483978" r:id="rId4"/>
  </p:sldLayoutIdLst>
  <p:timing>
    <p:tnLst>
      <p:par>
        <p:cTn id="1" dur="indefinite" restart="never" nodeType="tmRoot"/>
      </p:par>
    </p:tnLst>
  </p:timing>
  <p:hf sldNum="0"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1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90.jpeg"/><Relationship Id="rId4" Type="http://schemas.openxmlformats.org/officeDocument/2006/relationships/image" Target="../media/image84.png"/><Relationship Id="rId9" Type="http://schemas.openxmlformats.org/officeDocument/2006/relationships/image" Target="../media/image89.png"/></Relationships>
</file>

<file path=ppt/slides/_rels/slide24.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94.png"/><Relationship Id="rId5" Type="http://schemas.openxmlformats.org/officeDocument/2006/relationships/image" Target="../media/image93.jpeg"/><Relationship Id="rId4" Type="http://schemas.openxmlformats.org/officeDocument/2006/relationships/image" Target="../media/image92.jpeg"/><Relationship Id="rId9" Type="http://schemas.openxmlformats.org/officeDocument/2006/relationships/image" Target="../media/image97.png"/></Relationships>
</file>

<file path=ppt/slides/_rels/slide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9.png"/></Relationships>
</file>

<file path=ppt/slides/_rels/slide2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2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04.png"/></Relationships>
</file>

<file path=ppt/slides/_rels/slide2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08.png"/><Relationship Id="rId4" Type="http://schemas.openxmlformats.org/officeDocument/2006/relationships/image" Target="../media/image107.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3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14.png"/><Relationship Id="rId5" Type="http://schemas.openxmlformats.org/officeDocument/2006/relationships/image" Target="../media/image113.jpeg"/><Relationship Id="rId4" Type="http://schemas.openxmlformats.org/officeDocument/2006/relationships/image" Target="../media/image112.jpeg"/></Relationships>
</file>

<file path=ppt/slides/_rels/slide3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17.jpeg"/><Relationship Id="rId4" Type="http://schemas.openxmlformats.org/officeDocument/2006/relationships/image" Target="../media/image116.jpeg"/></Relationships>
</file>

<file path=ppt/slides/_rels/slide3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11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3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27.gif"/></Relationships>
</file>

<file path=ppt/slides/_rels/slide4.xml.rels><?xml version="1.0" encoding="UTF-8" standalone="yes"?>
<Relationships xmlns="http://schemas.openxmlformats.org/package/2006/relationships"><Relationship Id="rId8" Type="http://schemas.openxmlformats.org/officeDocument/2006/relationships/image" Target="../media/image19.gif"/><Relationship Id="rId13" Type="http://schemas.openxmlformats.org/officeDocument/2006/relationships/image" Target="../media/image24.gif"/><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14.jpeg"/><Relationship Id="rId21" Type="http://schemas.openxmlformats.org/officeDocument/2006/relationships/image" Target="../media/image32.jpeg"/><Relationship Id="rId7" Type="http://schemas.openxmlformats.org/officeDocument/2006/relationships/image" Target="../media/image18.jpeg"/><Relationship Id="rId12" Type="http://schemas.openxmlformats.org/officeDocument/2006/relationships/image" Target="../media/image23.jpeg"/><Relationship Id="rId17" Type="http://schemas.openxmlformats.org/officeDocument/2006/relationships/image" Target="../media/image28.jpeg"/><Relationship Id="rId25" Type="http://schemas.openxmlformats.org/officeDocument/2006/relationships/image" Target="../media/image36.png"/><Relationship Id="rId2" Type="http://schemas.openxmlformats.org/officeDocument/2006/relationships/notesSlide" Target="../notesSlides/notesSlide3.xml"/><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17.jpeg"/><Relationship Id="rId11" Type="http://schemas.openxmlformats.org/officeDocument/2006/relationships/image" Target="../media/image22.jpeg"/><Relationship Id="rId24"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26.jpeg"/><Relationship Id="rId23" Type="http://schemas.openxmlformats.org/officeDocument/2006/relationships/image" Target="../media/image34.png"/><Relationship Id="rId28" Type="http://schemas.openxmlformats.org/officeDocument/2006/relationships/image" Target="../media/image39.png"/><Relationship Id="rId10" Type="http://schemas.openxmlformats.org/officeDocument/2006/relationships/image" Target="../media/image21.jpeg"/><Relationship Id="rId19" Type="http://schemas.openxmlformats.org/officeDocument/2006/relationships/image" Target="../media/image30.jpeg"/><Relationship Id="rId4" Type="http://schemas.openxmlformats.org/officeDocument/2006/relationships/image" Target="../media/image15.jpeg"/><Relationship Id="rId9" Type="http://schemas.openxmlformats.org/officeDocument/2006/relationships/image" Target="../media/image20.gif"/><Relationship Id="rId14" Type="http://schemas.openxmlformats.org/officeDocument/2006/relationships/image" Target="../media/image25.gif"/><Relationship Id="rId22" Type="http://schemas.openxmlformats.org/officeDocument/2006/relationships/image" Target="../media/image33.jpeg"/><Relationship Id="rId27" Type="http://schemas.openxmlformats.org/officeDocument/2006/relationships/image" Target="../media/image38.png"/><Relationship Id="rId30" Type="http://schemas.openxmlformats.org/officeDocument/2006/relationships/image" Target="../media/image41.png"/></Relationships>
</file>

<file path=ppt/slides/_rels/slide4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29.png"/></Relationships>
</file>

<file path=ppt/slides/_rels/slide4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31.png"/></Relationships>
</file>

<file path=ppt/slides/_rels/slide42.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138.gif"/><Relationship Id="rId3" Type="http://schemas.openxmlformats.org/officeDocument/2006/relationships/image" Target="../media/image133.jpeg"/><Relationship Id="rId7" Type="http://schemas.openxmlformats.org/officeDocument/2006/relationships/image" Target="../media/image137.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36.jpeg"/><Relationship Id="rId5" Type="http://schemas.openxmlformats.org/officeDocument/2006/relationships/image" Target="../media/image135.jpeg"/><Relationship Id="rId4" Type="http://schemas.openxmlformats.org/officeDocument/2006/relationships/image" Target="../media/image134.jpeg"/></Relationships>
</file>

<file path=ppt/slides/_rels/slide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4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143.jpeg"/></Relationships>
</file>

<file path=ppt/slides/_rels/slide48.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45.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0.xml.rels><?xml version="1.0" encoding="UTF-8" standalone="yes"?>
<Relationships xmlns="http://schemas.openxmlformats.org/package/2006/relationships"><Relationship Id="rId3" Type="http://schemas.openxmlformats.org/officeDocument/2006/relationships/image" Target="../media/image146.gif"/><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47.jpeg"/></Relationships>
</file>

<file path=ppt/slides/_rels/slide51.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50.jpeg"/></Relationships>
</file>

<file path=ppt/slides/_rels/slide53.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53.jpeg"/></Relationships>
</file>

<file path=ppt/slides/_rels/slide55.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55.gif"/><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161.jpeg"/><Relationship Id="rId3" Type="http://schemas.openxmlformats.org/officeDocument/2006/relationships/image" Target="../media/image156.png"/><Relationship Id="rId7" Type="http://schemas.openxmlformats.org/officeDocument/2006/relationships/image" Target="../media/image160.jpe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 Id="rId9" Type="http://schemas.openxmlformats.org/officeDocument/2006/relationships/image" Target="../media/image162.jpeg"/></Relationships>
</file>

<file path=ppt/slides/_rels/slide5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0.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66.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0.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173.jpeg"/><Relationship Id="rId4" Type="http://schemas.openxmlformats.org/officeDocument/2006/relationships/image" Target="../media/image172.png"/></Relationships>
</file>

<file path=ppt/slides/_rels/slide7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176.png"/></Relationships>
</file>

<file path=ppt/slides/_rels/slide73.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56.png"/><Relationship Id="rId2" Type="http://schemas.openxmlformats.org/officeDocument/2006/relationships/image" Target="../media/image174.png"/><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74.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png"/><Relationship Id="rId3" Type="http://schemas.openxmlformats.org/officeDocument/2006/relationships/image" Target="../media/image182.png"/><Relationship Id="rId7" Type="http://schemas.openxmlformats.org/officeDocument/2006/relationships/image" Target="../media/image186.png"/><Relationship Id="rId12" Type="http://schemas.openxmlformats.org/officeDocument/2006/relationships/image" Target="../media/image191.png"/><Relationship Id="rId17" Type="http://schemas.openxmlformats.org/officeDocument/2006/relationships/image" Target="../media/image56.png"/><Relationship Id="rId2" Type="http://schemas.openxmlformats.org/officeDocument/2006/relationships/image" Target="../media/image181.png"/><Relationship Id="rId16" Type="http://schemas.openxmlformats.org/officeDocument/2006/relationships/image" Target="../media/image195.png"/><Relationship Id="rId1" Type="http://schemas.openxmlformats.org/officeDocument/2006/relationships/slideLayout" Target="../slideLayouts/slideLayout3.xml"/><Relationship Id="rId6" Type="http://schemas.openxmlformats.org/officeDocument/2006/relationships/image" Target="../media/image185.jpeg"/><Relationship Id="rId11" Type="http://schemas.openxmlformats.org/officeDocument/2006/relationships/image" Target="../media/image190.png"/><Relationship Id="rId5" Type="http://schemas.openxmlformats.org/officeDocument/2006/relationships/image" Target="../media/image184.png"/><Relationship Id="rId15" Type="http://schemas.openxmlformats.org/officeDocument/2006/relationships/image" Target="../media/image194.png"/><Relationship Id="rId10" Type="http://schemas.openxmlformats.org/officeDocument/2006/relationships/image" Target="../media/image189.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197.jpeg"/></Relationships>
</file>

<file path=ppt/slides/_rels/slide7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201.png"/><Relationship Id="rId4" Type="http://schemas.openxmlformats.org/officeDocument/2006/relationships/image" Target="../media/image200.gif"/></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3419872" y="1556793"/>
            <a:ext cx="5112568" cy="864096"/>
          </a:xfrm>
        </p:spPr>
        <p:txBody>
          <a:bodyPr/>
          <a:lstStyle/>
          <a:p>
            <a:r>
              <a:rPr lang="fr-FR" dirty="0" smtClean="0"/>
              <a:t>Télécom Evolution</a:t>
            </a:r>
            <a:endParaRPr lang="fr-FR" dirty="0"/>
          </a:p>
        </p:txBody>
      </p:sp>
      <p:sp>
        <p:nvSpPr>
          <p:cNvPr id="5" name="Espace réservé du texte 4"/>
          <p:cNvSpPr>
            <a:spLocks noGrp="1"/>
          </p:cNvSpPr>
          <p:nvPr>
            <p:ph type="body" idx="1"/>
          </p:nvPr>
        </p:nvSpPr>
        <p:spPr>
          <a:xfrm>
            <a:off x="611560" y="2852936"/>
            <a:ext cx="8352928" cy="2448272"/>
          </a:xfrm>
        </p:spPr>
        <p:txBody>
          <a:bodyPr>
            <a:normAutofit/>
          </a:bodyPr>
          <a:lstStyle/>
          <a:p>
            <a:r>
              <a:rPr lang="fr-FR" sz="3300" dirty="0">
                <a:solidFill>
                  <a:schemeClr val="tx1"/>
                </a:solidFill>
              </a:rPr>
              <a:t>Mastère</a:t>
            </a:r>
            <a:r>
              <a:rPr lang="fr-FR" dirty="0">
                <a:solidFill>
                  <a:schemeClr val="tx1"/>
                </a:solidFill>
              </a:rPr>
              <a:t> </a:t>
            </a:r>
            <a:r>
              <a:rPr lang="fr-FR" sz="3300" dirty="0">
                <a:solidFill>
                  <a:schemeClr val="tx1"/>
                </a:solidFill>
              </a:rPr>
              <a:t>Spécialisé</a:t>
            </a:r>
            <a:r>
              <a:rPr lang="fr-FR" dirty="0">
                <a:solidFill>
                  <a:schemeClr val="tx1"/>
                </a:solidFill>
              </a:rPr>
              <a:t> </a:t>
            </a:r>
            <a:endParaRPr lang="fr-FR" dirty="0" smtClean="0">
              <a:solidFill>
                <a:schemeClr val="tx1"/>
              </a:solidFill>
            </a:endParaRPr>
          </a:p>
          <a:p>
            <a:r>
              <a:rPr lang="fr-FR" dirty="0" err="1" smtClean="0">
                <a:solidFill>
                  <a:schemeClr val="tx1"/>
                </a:solidFill>
              </a:rPr>
              <a:t>Big</a:t>
            </a:r>
            <a:r>
              <a:rPr lang="fr-FR" dirty="0" smtClean="0">
                <a:solidFill>
                  <a:schemeClr val="tx1"/>
                </a:solidFill>
              </a:rPr>
              <a:t> </a:t>
            </a:r>
            <a:r>
              <a:rPr lang="fr-FR" dirty="0">
                <a:solidFill>
                  <a:schemeClr val="tx1"/>
                </a:solidFill>
              </a:rPr>
              <a:t>Data Gestion et analyse des données massives Programme - MS </a:t>
            </a:r>
            <a:r>
              <a:rPr lang="fr-FR" dirty="0" err="1">
                <a:solidFill>
                  <a:schemeClr val="tx1"/>
                </a:solidFill>
              </a:rPr>
              <a:t>Big</a:t>
            </a:r>
            <a:r>
              <a:rPr lang="fr-FR" dirty="0">
                <a:solidFill>
                  <a:schemeClr val="tx1"/>
                </a:solidFill>
              </a:rPr>
              <a:t> Data : </a:t>
            </a:r>
            <a:endParaRPr lang="fr-FR" dirty="0" smtClean="0">
              <a:solidFill>
                <a:schemeClr val="tx1"/>
              </a:solidFill>
            </a:endParaRPr>
          </a:p>
          <a:p>
            <a:r>
              <a:rPr lang="fr-FR" dirty="0" smtClean="0">
                <a:solidFill>
                  <a:schemeClr val="tx1"/>
                </a:solidFill>
              </a:rPr>
              <a:t>Période </a:t>
            </a:r>
            <a:r>
              <a:rPr lang="fr-FR" dirty="0">
                <a:solidFill>
                  <a:schemeClr val="tx1"/>
                </a:solidFill>
              </a:rPr>
              <a:t>3 : Sécurité </a:t>
            </a:r>
            <a:r>
              <a:rPr lang="fr-FR" dirty="0" smtClean="0">
                <a:solidFill>
                  <a:schemeClr val="tx1"/>
                </a:solidFill>
              </a:rPr>
              <a:t>informatique</a:t>
            </a:r>
          </a:p>
          <a:p>
            <a:r>
              <a:rPr lang="fr-FR" dirty="0" smtClean="0">
                <a:solidFill>
                  <a:schemeClr val="tx1"/>
                </a:solidFill>
              </a:rPr>
              <a:t>Session 1 </a:t>
            </a:r>
            <a:r>
              <a:rPr lang="fr-FR" dirty="0">
                <a:solidFill>
                  <a:schemeClr val="tx1"/>
                </a:solidFill>
              </a:rPr>
              <a:t>: </a:t>
            </a:r>
            <a:r>
              <a:rPr lang="fr-FR" dirty="0" smtClean="0">
                <a:solidFill>
                  <a:schemeClr val="tx1"/>
                </a:solidFill>
              </a:rPr>
              <a:t>Introduction  Sécurité Informatique (</a:t>
            </a:r>
            <a:r>
              <a:rPr lang="fr-FR" dirty="0">
                <a:solidFill>
                  <a:schemeClr val="tx1"/>
                </a:solidFill>
              </a:rPr>
              <a:t>SSI)</a:t>
            </a:r>
          </a:p>
          <a:p>
            <a:endParaRPr lang="fr-FR" sz="1600" dirty="0">
              <a:solidFill>
                <a:schemeClr val="tx1"/>
              </a:solidFill>
            </a:endParaRPr>
          </a:p>
        </p:txBody>
      </p:sp>
    </p:spTree>
    <p:extLst>
      <p:ext uri="{BB962C8B-B14F-4D97-AF65-F5344CB8AC3E}">
        <p14:creationId xmlns:p14="http://schemas.microsoft.com/office/powerpoint/2010/main" val="23247244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3"/>
          <p:cNvSpPr txBox="1">
            <a:spLocks/>
          </p:cNvSpPr>
          <p:nvPr/>
        </p:nvSpPr>
        <p:spPr>
          <a:xfrm>
            <a:off x="0" y="-27383"/>
            <a:ext cx="9144000" cy="648072"/>
          </a:xfrm>
          <a:prstGeom prst="rect">
            <a:avLst/>
          </a:prstGeom>
          <a:gradFill flip="none" rotWithShape="1">
            <a:gsLst>
              <a:gs pos="21000">
                <a:schemeClr val="bg1">
                  <a:lumMod val="85000"/>
                </a:schemeClr>
              </a:gs>
              <a:gs pos="100000">
                <a:schemeClr val="bg1"/>
              </a:gs>
            </a:gsLst>
            <a:lin ang="5400000" scaled="1"/>
            <a:tileRect/>
          </a:gradFill>
          <a:ln w="15875" cap="rnd"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endParaRPr lang="en-US" sz="4800" dirty="0">
              <a:solidFill>
                <a:srgbClr val="0070C0"/>
              </a:solidFill>
              <a:latin typeface="+mj-lt"/>
              <a:ea typeface="+mj-ea"/>
              <a:cs typeface="Arial" pitchFamily="34" charset="0"/>
            </a:endParaRPr>
          </a:p>
        </p:txBody>
      </p:sp>
      <p:sp>
        <p:nvSpPr>
          <p:cNvPr id="17412" name="Rectangle 3"/>
          <p:cNvSpPr>
            <a:spLocks noGrp="1" noChangeArrowheads="1"/>
          </p:cNvSpPr>
          <p:nvPr>
            <p:ph idx="4294967295"/>
          </p:nvPr>
        </p:nvSpPr>
        <p:spPr>
          <a:xfrm>
            <a:off x="210345" y="765498"/>
            <a:ext cx="8712200" cy="5831854"/>
          </a:xfrm>
        </p:spPr>
        <p:txBody>
          <a:bodyPr>
            <a:noAutofit/>
          </a:bodyPr>
          <a:lstStyle/>
          <a:p>
            <a:pPr marL="0" lvl="1" indent="0">
              <a:lnSpc>
                <a:spcPct val="90000"/>
              </a:lnSpc>
              <a:buClr>
                <a:schemeClr val="accent2"/>
              </a:buClr>
              <a:buSzPct val="100000"/>
              <a:buFontTx/>
              <a:buNone/>
              <a:defRPr/>
            </a:pPr>
            <a:r>
              <a:rPr lang="fr-FR" sz="3200" b="1" u="sng" dirty="0" smtClean="0">
                <a:latin typeface="+mj-lt"/>
              </a:rPr>
              <a:t>Finalités </a:t>
            </a:r>
            <a:r>
              <a:rPr lang="fr-FR" sz="3200" b="1" dirty="0" smtClean="0">
                <a:latin typeface="+mj-lt"/>
              </a:rPr>
              <a:t>: </a:t>
            </a:r>
            <a:r>
              <a:rPr lang="fr-FR" sz="2000" dirty="0" smtClean="0">
                <a:latin typeface="+mj-lt"/>
              </a:rPr>
              <a:t>gain, </a:t>
            </a:r>
            <a:r>
              <a:rPr lang="fr-FR" sz="2000" dirty="0">
                <a:latin typeface="+mj-lt"/>
              </a:rPr>
              <a:t>blocage, </a:t>
            </a:r>
            <a:r>
              <a:rPr lang="fr-FR" sz="2000" dirty="0" smtClean="0">
                <a:latin typeface="+mj-lt"/>
              </a:rPr>
              <a:t>destruction, notoriété</a:t>
            </a:r>
            <a:r>
              <a:rPr lang="fr-FR" sz="2000" dirty="0">
                <a:latin typeface="+mj-lt"/>
              </a:rPr>
              <a:t>, intérêt personnel, </a:t>
            </a:r>
            <a:r>
              <a:rPr lang="fr-FR" sz="2000" dirty="0" smtClean="0">
                <a:latin typeface="+mj-lt"/>
              </a:rPr>
              <a:t>chantage </a:t>
            </a:r>
            <a:r>
              <a:rPr lang="fr-FR" sz="2000" dirty="0">
                <a:latin typeface="+mj-lt"/>
              </a:rPr>
              <a:t>mais aussi fraude, vol de données, intelligence économique ou même </a:t>
            </a:r>
            <a:r>
              <a:rPr lang="fr-FR" sz="2000" dirty="0" err="1">
                <a:latin typeface="+mj-lt"/>
              </a:rPr>
              <a:t>cyber-guerre</a:t>
            </a:r>
            <a:r>
              <a:rPr lang="fr-FR" sz="2000" dirty="0">
                <a:latin typeface="+mj-lt"/>
              </a:rPr>
              <a:t> (cyberattaques d’Etat</a:t>
            </a:r>
            <a:r>
              <a:rPr lang="fr-FR" sz="2000" dirty="0" smtClean="0">
                <a:latin typeface="+mj-lt"/>
              </a:rPr>
              <a:t>)</a:t>
            </a:r>
            <a:endParaRPr lang="fr-FR" sz="2000" dirty="0">
              <a:latin typeface="+mj-lt"/>
            </a:endParaRPr>
          </a:p>
          <a:p>
            <a:pPr marL="0" indent="0">
              <a:lnSpc>
                <a:spcPct val="90000"/>
              </a:lnSpc>
              <a:buFontTx/>
              <a:buNone/>
              <a:defRPr/>
            </a:pPr>
            <a:endParaRPr lang="fr-FR" sz="2400" dirty="0" smtClean="0">
              <a:latin typeface="+mj-lt"/>
            </a:endParaRPr>
          </a:p>
          <a:p>
            <a:pPr marL="0" indent="0">
              <a:lnSpc>
                <a:spcPct val="90000"/>
              </a:lnSpc>
              <a:buFontTx/>
              <a:buNone/>
              <a:defRPr/>
            </a:pPr>
            <a:r>
              <a:rPr lang="fr-FR" sz="2400" dirty="0" smtClean="0">
                <a:latin typeface="+mj-lt"/>
              </a:rPr>
              <a:t>Autres motivations : </a:t>
            </a:r>
          </a:p>
          <a:p>
            <a:pPr lvl="1">
              <a:lnSpc>
                <a:spcPct val="90000"/>
              </a:lnSpc>
              <a:defRPr/>
            </a:pPr>
            <a:r>
              <a:rPr lang="fr-FR" sz="2000" dirty="0" smtClean="0">
                <a:latin typeface="+mj-lt"/>
              </a:rPr>
              <a:t>raisons politiques </a:t>
            </a:r>
          </a:p>
          <a:p>
            <a:pPr lvl="1">
              <a:lnSpc>
                <a:spcPct val="90000"/>
              </a:lnSpc>
              <a:defRPr/>
            </a:pPr>
            <a:r>
              <a:rPr lang="fr-FR" sz="2000" dirty="0" smtClean="0">
                <a:latin typeface="+mj-lt"/>
              </a:rPr>
              <a:t>raisons morales (Ashley </a:t>
            </a:r>
            <a:r>
              <a:rPr lang="fr-FR" sz="2000" dirty="0">
                <a:latin typeface="+mj-lt"/>
              </a:rPr>
              <a:t>Madison, </a:t>
            </a:r>
            <a:r>
              <a:rPr lang="fr-FR" sz="2000" dirty="0" smtClean="0">
                <a:latin typeface="+mj-lt"/>
              </a:rPr>
              <a:t>…) </a:t>
            </a:r>
          </a:p>
          <a:p>
            <a:pPr lvl="1">
              <a:lnSpc>
                <a:spcPct val="90000"/>
              </a:lnSpc>
              <a:defRPr/>
            </a:pPr>
            <a:r>
              <a:rPr lang="fr-FR" sz="2000" dirty="0" smtClean="0">
                <a:latin typeface="+mj-lt"/>
              </a:rPr>
              <a:t>réputation (Sony,..) </a:t>
            </a:r>
          </a:p>
          <a:p>
            <a:pPr lvl="1">
              <a:lnSpc>
                <a:spcPct val="90000"/>
              </a:lnSpc>
              <a:defRPr/>
            </a:pPr>
            <a:r>
              <a:rPr lang="fr-FR" sz="2000" dirty="0" smtClean="0">
                <a:latin typeface="+mj-lt"/>
              </a:rPr>
              <a:t>parfois simplement par « jeu » !</a:t>
            </a:r>
          </a:p>
          <a:p>
            <a:pPr marL="0" indent="0">
              <a:lnSpc>
                <a:spcPct val="90000"/>
              </a:lnSpc>
              <a:buFontTx/>
              <a:buNone/>
              <a:defRPr/>
            </a:pPr>
            <a:endParaRPr lang="fr-FR" sz="2400" dirty="0">
              <a:latin typeface="+mj-lt"/>
            </a:endParaRPr>
          </a:p>
          <a:p>
            <a:pPr marL="0" indent="0">
              <a:lnSpc>
                <a:spcPct val="90000"/>
              </a:lnSpc>
              <a:buFontTx/>
              <a:buNone/>
              <a:defRPr/>
            </a:pPr>
            <a:r>
              <a:rPr lang="fr-FR" sz="2400" b="1" dirty="0" err="1" smtClean="0">
                <a:latin typeface="+mj-lt"/>
              </a:rPr>
              <a:t>Ransomware</a:t>
            </a:r>
            <a:r>
              <a:rPr lang="fr-FR" sz="2400" dirty="0" smtClean="0">
                <a:latin typeface="+mj-lt"/>
              </a:rPr>
              <a:t> </a:t>
            </a:r>
            <a:r>
              <a:rPr lang="fr-FR" sz="2400" dirty="0">
                <a:latin typeface="+mj-lt"/>
              </a:rPr>
              <a:t>: attaque sans cible précise. Concentre les attaques sur les points d’accès, le chantage et l’extorsion (nouveaux moyens pour les criminels de gagner leur vie de manière « online »)</a:t>
            </a:r>
          </a:p>
          <a:p>
            <a:pPr marL="0" indent="0">
              <a:lnSpc>
                <a:spcPct val="90000"/>
              </a:lnSpc>
              <a:buFontTx/>
              <a:buNone/>
              <a:defRPr/>
            </a:pPr>
            <a:endParaRPr lang="fr-FR" sz="2400" dirty="0" smtClean="0">
              <a:latin typeface="+mj-lt"/>
            </a:endParaRPr>
          </a:p>
        </p:txBody>
      </p:sp>
      <p:sp>
        <p:nvSpPr>
          <p:cNvPr id="108547" name="Titre 3"/>
          <p:cNvSpPr txBox="1">
            <a:spLocks/>
          </p:cNvSpPr>
          <p:nvPr/>
        </p:nvSpPr>
        <p:spPr bwMode="auto">
          <a:xfrm>
            <a:off x="1" y="0"/>
            <a:ext cx="9132888" cy="764704"/>
          </a:xfrm>
          <a:prstGeom prst="rect">
            <a:avLst/>
          </a:prstGeom>
          <a:noFill/>
          <a:ln w="9525">
            <a:noFill/>
            <a:miter lim="800000"/>
            <a:headEnd/>
            <a:tailEnd/>
          </a:ln>
          <a:effectLst/>
          <a:extLst/>
        </p:spPr>
        <p:txBody>
          <a:bodyPr vert="horz" lIns="91440" tIns="45720" rIns="91440" bIns="45720" rtlCol="0" anchor="t">
            <a:normAutofit/>
          </a:bodyPr>
          <a:lstStyle>
            <a:defPPr>
              <a:defRPr lang="en-US"/>
            </a:defPPr>
            <a:lvl1pPr marL="457200" indent="-457200" algn="ctr">
              <a:lnSpc>
                <a:spcPct val="90000"/>
              </a:lnSpc>
              <a:spcBef>
                <a:spcPct val="0"/>
              </a:spcBef>
              <a:buNone/>
              <a:defRPr sz="4000">
                <a:solidFill>
                  <a:srgbClr val="0070C0"/>
                </a:solidFill>
                <a:latin typeface="+mj-lt"/>
                <a:ea typeface="+mj-ea"/>
                <a:cs typeface="Arial"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fr-CH" altLang="fr-FR" dirty="0"/>
              <a:t>Motivations</a:t>
            </a:r>
            <a:endParaRPr lang="fr-FR" altLang="fr-FR" dirty="0"/>
          </a:p>
        </p:txBody>
      </p:sp>
      <p:pic>
        <p:nvPicPr>
          <p:cNvPr id="108549" name="Imag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96671" y="2420888"/>
            <a:ext cx="2836960" cy="18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 5"/>
          <p:cNvPicPr>
            <a:picLocks noChangeAspect="1"/>
          </p:cNvPicPr>
          <p:nvPr/>
        </p:nvPicPr>
        <p:blipFill>
          <a:blip r:embed="rId3"/>
          <a:stretch>
            <a:fillRect/>
          </a:stretch>
        </p:blipFill>
        <p:spPr>
          <a:xfrm>
            <a:off x="8536313" y="6504786"/>
            <a:ext cx="607094" cy="354335"/>
          </a:xfrm>
          <a:prstGeom prst="rect">
            <a:avLst/>
          </a:prstGeom>
        </p:spPr>
      </p:pic>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3"/>
          <p:cNvSpPr txBox="1">
            <a:spLocks/>
          </p:cNvSpPr>
          <p:nvPr/>
        </p:nvSpPr>
        <p:spPr>
          <a:xfrm>
            <a:off x="0" y="-27383"/>
            <a:ext cx="9144000" cy="648072"/>
          </a:xfrm>
          <a:prstGeom prst="rect">
            <a:avLst/>
          </a:prstGeom>
          <a:gradFill flip="none" rotWithShape="1">
            <a:gsLst>
              <a:gs pos="21000">
                <a:schemeClr val="bg1">
                  <a:lumMod val="85000"/>
                </a:schemeClr>
              </a:gs>
              <a:gs pos="100000">
                <a:schemeClr val="bg1"/>
              </a:gs>
            </a:gsLst>
            <a:lin ang="5400000" scaled="1"/>
            <a:tileRect/>
          </a:gradFill>
          <a:ln w="15875" cap="rnd"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endParaRPr lang="en-US" sz="4800" dirty="0">
              <a:solidFill>
                <a:srgbClr val="0070C0"/>
              </a:solidFill>
              <a:latin typeface="+mj-lt"/>
              <a:ea typeface="+mj-ea"/>
              <a:cs typeface="Arial" pitchFamily="34" charset="0"/>
            </a:endParaRPr>
          </a:p>
        </p:txBody>
      </p:sp>
      <p:sp>
        <p:nvSpPr>
          <p:cNvPr id="112642" name="Titre 1"/>
          <p:cNvSpPr>
            <a:spLocks noGrp="1"/>
          </p:cNvSpPr>
          <p:nvPr>
            <p:ph type="title" idx="4294967295"/>
          </p:nvPr>
        </p:nvSpPr>
        <p:spPr>
          <a:xfrm>
            <a:off x="0" y="0"/>
            <a:ext cx="9144000" cy="692150"/>
          </a:xfrm>
          <a:noFill/>
          <a:ln w="9525">
            <a:noFill/>
            <a:miter lim="800000"/>
            <a:headEnd/>
            <a:tailEnd/>
          </a:ln>
          <a:effectLst/>
        </p:spPr>
        <p:txBody>
          <a:bodyPr vert="horz" lIns="91440" tIns="45720" rIns="91440" bIns="45720" rtlCol="0" anchor="t">
            <a:normAutofit/>
          </a:bodyPr>
          <a:lstStyle/>
          <a:p>
            <a:pPr marL="457200" indent="-457200" algn="ctr">
              <a:lnSpc>
                <a:spcPct val="90000"/>
              </a:lnSpc>
            </a:pPr>
            <a:r>
              <a:rPr lang="fr-FR" altLang="fr-FR" dirty="0">
                <a:solidFill>
                  <a:srgbClr val="002060"/>
                </a:solidFill>
                <a:cs typeface="Arial" pitchFamily="34" charset="0"/>
              </a:rPr>
              <a:t>La menace </a:t>
            </a:r>
            <a:r>
              <a:rPr lang="fr-FR" altLang="fr-FR" dirty="0" err="1">
                <a:solidFill>
                  <a:srgbClr val="002060"/>
                </a:solidFill>
                <a:cs typeface="Arial" pitchFamily="34" charset="0"/>
              </a:rPr>
              <a:t>Cryptolocker</a:t>
            </a:r>
            <a:r>
              <a:rPr lang="fr-FR" altLang="fr-FR" dirty="0">
                <a:solidFill>
                  <a:srgbClr val="002060"/>
                </a:solidFill>
                <a:cs typeface="Arial" pitchFamily="34" charset="0"/>
              </a:rPr>
              <a:t> LOCKY </a:t>
            </a:r>
            <a:r>
              <a:rPr lang="fr-FR" altLang="fr-FR" sz="1400" dirty="0">
                <a:solidFill>
                  <a:srgbClr val="002060"/>
                </a:solidFill>
                <a:cs typeface="Arial" pitchFamily="34" charset="0"/>
              </a:rPr>
              <a:t>Source Kaspersky</a:t>
            </a:r>
          </a:p>
        </p:txBody>
      </p:sp>
      <p:sp>
        <p:nvSpPr>
          <p:cNvPr id="10" name="Rectangle 3"/>
          <p:cNvSpPr>
            <a:spLocks noGrp="1" noChangeArrowheads="1"/>
          </p:cNvSpPr>
          <p:nvPr>
            <p:ph idx="4294967295"/>
          </p:nvPr>
        </p:nvSpPr>
        <p:spPr>
          <a:xfrm>
            <a:off x="174749" y="1116015"/>
            <a:ext cx="8969251" cy="5317310"/>
          </a:xfrm>
        </p:spPr>
        <p:txBody>
          <a:bodyPr>
            <a:normAutofit/>
          </a:bodyPr>
          <a:lstStyle/>
          <a:p>
            <a:pPr marL="0" lvl="1" indent="0">
              <a:lnSpc>
                <a:spcPct val="90000"/>
              </a:lnSpc>
              <a:buClr>
                <a:schemeClr val="accent2"/>
              </a:buClr>
              <a:buSzPct val="100000"/>
              <a:buFontTx/>
              <a:buNone/>
              <a:defRPr/>
            </a:pPr>
            <a:r>
              <a:rPr lang="fr-FR" sz="3000" dirty="0" smtClean="0">
                <a:solidFill>
                  <a:schemeClr val="accent2">
                    <a:lumMod val="75000"/>
                  </a:schemeClr>
                </a:solidFill>
                <a:latin typeface="+mj-lt"/>
              </a:rPr>
              <a:t>Innombrables ravages</a:t>
            </a:r>
          </a:p>
          <a:p>
            <a:pPr marL="0" lvl="1" indent="0">
              <a:lnSpc>
                <a:spcPct val="90000"/>
              </a:lnSpc>
              <a:buClr>
                <a:schemeClr val="accent2"/>
              </a:buClr>
              <a:buSzPct val="100000"/>
              <a:buFontTx/>
              <a:buNone/>
              <a:defRPr/>
            </a:pPr>
            <a:endParaRPr lang="fr-FR" sz="1200" dirty="0" smtClean="0">
              <a:latin typeface="+mj-lt"/>
            </a:endParaRPr>
          </a:p>
          <a:p>
            <a:pPr marL="0" lvl="1" indent="0">
              <a:lnSpc>
                <a:spcPct val="90000"/>
              </a:lnSpc>
              <a:buClr>
                <a:schemeClr val="accent2"/>
              </a:buClr>
              <a:buSzPct val="100000"/>
              <a:buFontTx/>
              <a:buNone/>
              <a:defRPr/>
            </a:pPr>
            <a:endParaRPr lang="fr-FR" sz="1200" dirty="0" smtClean="0">
              <a:latin typeface="+mj-lt"/>
            </a:endParaRPr>
          </a:p>
          <a:p>
            <a:pPr marL="0" lvl="1" indent="0">
              <a:lnSpc>
                <a:spcPct val="120000"/>
              </a:lnSpc>
              <a:buClr>
                <a:schemeClr val="accent2"/>
              </a:buClr>
              <a:buSzPct val="100000"/>
              <a:buFontTx/>
              <a:buNone/>
              <a:defRPr/>
            </a:pPr>
            <a:r>
              <a:rPr lang="fr-FR" sz="2000" dirty="0" smtClean="0">
                <a:latin typeface="+mj-lt"/>
              </a:rPr>
              <a:t>Impacts retentissants </a:t>
            </a:r>
            <a:r>
              <a:rPr lang="fr-FR" sz="2000" dirty="0">
                <a:latin typeface="+mj-lt"/>
              </a:rPr>
              <a:t>: paralysie de l'activité, perte </a:t>
            </a:r>
            <a:r>
              <a:rPr lang="fr-FR" sz="2000" dirty="0" smtClean="0">
                <a:latin typeface="+mj-lt"/>
              </a:rPr>
              <a:t/>
            </a:r>
            <a:br>
              <a:rPr lang="fr-FR" sz="2000" dirty="0" smtClean="0">
                <a:latin typeface="+mj-lt"/>
              </a:rPr>
            </a:br>
            <a:r>
              <a:rPr lang="fr-FR" sz="2000" dirty="0" smtClean="0">
                <a:latin typeface="+mj-lt"/>
              </a:rPr>
              <a:t>financière, </a:t>
            </a:r>
            <a:r>
              <a:rPr lang="fr-FR" sz="2000" dirty="0">
                <a:latin typeface="+mj-lt"/>
              </a:rPr>
              <a:t>voir fermeture définitive d'organisation. </a:t>
            </a:r>
            <a:endParaRPr lang="fr-FR" sz="2000" dirty="0" smtClean="0">
              <a:latin typeface="+mj-lt"/>
            </a:endParaRPr>
          </a:p>
          <a:p>
            <a:pPr marL="0" lvl="1" indent="0">
              <a:lnSpc>
                <a:spcPct val="90000"/>
              </a:lnSpc>
              <a:buClr>
                <a:schemeClr val="accent2"/>
              </a:buClr>
              <a:buSzPct val="100000"/>
              <a:buFontTx/>
              <a:buNone/>
              <a:defRPr/>
            </a:pPr>
            <a:endParaRPr lang="fr-FR" sz="1200" dirty="0" smtClean="0">
              <a:latin typeface="+mj-lt"/>
            </a:endParaRPr>
          </a:p>
          <a:p>
            <a:pPr marL="0" lvl="1" indent="0">
              <a:lnSpc>
                <a:spcPct val="90000"/>
              </a:lnSpc>
              <a:buClr>
                <a:schemeClr val="accent2"/>
              </a:buClr>
              <a:buSzPct val="100000"/>
              <a:buFontTx/>
              <a:buNone/>
              <a:defRPr/>
            </a:pPr>
            <a:r>
              <a:rPr lang="fr-FR" sz="2000" dirty="0" smtClean="0">
                <a:latin typeface="+mj-lt"/>
              </a:rPr>
              <a:t>15000 € = rançon moyenne exigée </a:t>
            </a:r>
            <a:r>
              <a:rPr lang="fr-FR" sz="2000" dirty="0">
                <a:latin typeface="+mj-lt"/>
              </a:rPr>
              <a:t>par les ravisseurs </a:t>
            </a:r>
          </a:p>
          <a:p>
            <a:pPr marL="0" lvl="1" indent="0">
              <a:lnSpc>
                <a:spcPct val="90000"/>
              </a:lnSpc>
              <a:buClr>
                <a:schemeClr val="accent2"/>
              </a:buClr>
              <a:buSzPct val="100000"/>
              <a:buFontTx/>
              <a:buNone/>
              <a:defRPr/>
            </a:pPr>
            <a:endParaRPr lang="fr-FR" sz="1200" dirty="0" smtClean="0">
              <a:latin typeface="+mj-lt"/>
            </a:endParaRPr>
          </a:p>
          <a:p>
            <a:pPr marL="0" lvl="1" indent="0">
              <a:lnSpc>
                <a:spcPct val="90000"/>
              </a:lnSpc>
              <a:buClr>
                <a:schemeClr val="accent2"/>
              </a:buClr>
              <a:buSzPct val="100000"/>
              <a:buFontTx/>
              <a:buNone/>
              <a:defRPr/>
            </a:pPr>
            <a:r>
              <a:rPr lang="fr-FR" sz="2000" dirty="0" smtClean="0">
                <a:latin typeface="+mj-lt"/>
              </a:rPr>
              <a:t>+ </a:t>
            </a:r>
            <a:r>
              <a:rPr lang="fr-FR" sz="2000" dirty="0">
                <a:latin typeface="+mj-lt"/>
              </a:rPr>
              <a:t>60 variantes de ce </a:t>
            </a:r>
            <a:r>
              <a:rPr lang="fr-FR" sz="2000" dirty="0" err="1">
                <a:latin typeface="+mj-lt"/>
              </a:rPr>
              <a:t>ransomware</a:t>
            </a:r>
            <a:r>
              <a:rPr lang="fr-FR" sz="2000" dirty="0">
                <a:latin typeface="+mj-lt"/>
              </a:rPr>
              <a:t>. </a:t>
            </a:r>
          </a:p>
          <a:p>
            <a:pPr marL="0" lvl="1" indent="0">
              <a:lnSpc>
                <a:spcPct val="90000"/>
              </a:lnSpc>
              <a:buClr>
                <a:schemeClr val="accent2"/>
              </a:buClr>
              <a:buSzPct val="100000"/>
              <a:buFontTx/>
              <a:buNone/>
              <a:defRPr/>
            </a:pPr>
            <a:endParaRPr lang="fr-FR" sz="1200" dirty="0" smtClean="0">
              <a:latin typeface="+mj-lt"/>
            </a:endParaRPr>
          </a:p>
          <a:p>
            <a:pPr marL="0" lvl="1" indent="0">
              <a:lnSpc>
                <a:spcPct val="90000"/>
              </a:lnSpc>
              <a:buClr>
                <a:schemeClr val="accent2"/>
              </a:buClr>
              <a:buSzPct val="100000"/>
              <a:buFontTx/>
              <a:buNone/>
              <a:defRPr/>
            </a:pPr>
            <a:r>
              <a:rPr lang="fr-FR" sz="2000" dirty="0" smtClean="0">
                <a:latin typeface="+mj-lt"/>
              </a:rPr>
              <a:t>72 </a:t>
            </a:r>
            <a:r>
              <a:rPr lang="fr-FR" sz="2000" dirty="0">
                <a:latin typeface="+mj-lt"/>
              </a:rPr>
              <a:t>heures = délai moyen </a:t>
            </a:r>
            <a:r>
              <a:rPr lang="fr-FR" sz="2000" dirty="0" smtClean="0">
                <a:latin typeface="+mj-lt"/>
              </a:rPr>
              <a:t>avant </a:t>
            </a:r>
            <a:r>
              <a:rPr lang="fr-FR" sz="2000" dirty="0">
                <a:latin typeface="+mj-lt"/>
              </a:rPr>
              <a:t>suppression </a:t>
            </a:r>
            <a:r>
              <a:rPr lang="fr-FR" sz="2000" dirty="0" smtClean="0">
                <a:latin typeface="+mj-lt"/>
              </a:rPr>
              <a:t>des données</a:t>
            </a:r>
            <a:endParaRPr lang="fr-FR" sz="2000" dirty="0">
              <a:latin typeface="+mj-lt"/>
            </a:endParaRPr>
          </a:p>
          <a:p>
            <a:pPr marL="0" lvl="1" indent="0">
              <a:lnSpc>
                <a:spcPct val="90000"/>
              </a:lnSpc>
              <a:buClr>
                <a:schemeClr val="accent2"/>
              </a:buClr>
              <a:buSzPct val="100000"/>
              <a:buFontTx/>
              <a:buNone/>
              <a:defRPr/>
            </a:pPr>
            <a:endParaRPr lang="fr-FR" sz="1200" dirty="0" smtClean="0">
              <a:latin typeface="+mj-lt"/>
            </a:endParaRPr>
          </a:p>
          <a:p>
            <a:pPr marL="0" lvl="1" indent="0">
              <a:lnSpc>
                <a:spcPct val="90000"/>
              </a:lnSpc>
              <a:buClr>
                <a:schemeClr val="accent2"/>
              </a:buClr>
              <a:buSzPct val="100000"/>
              <a:buFontTx/>
              <a:buNone/>
              <a:defRPr/>
            </a:pPr>
            <a:r>
              <a:rPr lang="fr-FR" sz="2000" dirty="0" smtClean="0">
                <a:latin typeface="+mj-lt"/>
              </a:rPr>
              <a:t>5 </a:t>
            </a:r>
            <a:r>
              <a:rPr lang="fr-FR" sz="2000" dirty="0">
                <a:latin typeface="+mj-lt"/>
              </a:rPr>
              <a:t>antivirus </a:t>
            </a:r>
            <a:r>
              <a:rPr lang="fr-FR" sz="2000" dirty="0" smtClean="0">
                <a:latin typeface="+mj-lt"/>
              </a:rPr>
              <a:t>/ </a:t>
            </a:r>
            <a:r>
              <a:rPr lang="fr-FR" sz="2000" dirty="0">
                <a:latin typeface="+mj-lt"/>
              </a:rPr>
              <a:t>57 </a:t>
            </a:r>
            <a:r>
              <a:rPr lang="fr-FR" sz="2000" dirty="0" smtClean="0">
                <a:latin typeface="+mj-lt"/>
              </a:rPr>
              <a:t>éditeurs </a:t>
            </a:r>
            <a:r>
              <a:rPr lang="fr-FR" sz="2000" dirty="0">
                <a:latin typeface="+mj-lt"/>
              </a:rPr>
              <a:t>ont détecté </a:t>
            </a:r>
            <a:r>
              <a:rPr lang="fr-FR" sz="2000" dirty="0" err="1">
                <a:latin typeface="+mj-lt"/>
              </a:rPr>
              <a:t>Locky</a:t>
            </a:r>
            <a:r>
              <a:rPr lang="fr-FR" sz="2000" dirty="0">
                <a:latin typeface="+mj-lt"/>
              </a:rPr>
              <a:t> </a:t>
            </a:r>
            <a:r>
              <a:rPr lang="fr-FR" sz="1100" dirty="0" smtClean="0">
                <a:latin typeface="+mj-lt"/>
              </a:rPr>
              <a:t>(lors </a:t>
            </a:r>
            <a:r>
              <a:rPr lang="fr-FR" sz="1100" dirty="0">
                <a:latin typeface="+mj-lt"/>
              </a:rPr>
              <a:t>de la propagation </a:t>
            </a:r>
            <a:r>
              <a:rPr lang="fr-FR" sz="1100" dirty="0" smtClean="0">
                <a:latin typeface="+mj-lt"/>
              </a:rPr>
              <a:t>initiale soit - 10 %)</a:t>
            </a:r>
            <a:endParaRPr lang="fr-FR" sz="1200" dirty="0">
              <a:latin typeface="+mj-lt"/>
            </a:endParaRPr>
          </a:p>
          <a:p>
            <a:pPr marL="0" indent="0">
              <a:lnSpc>
                <a:spcPct val="90000"/>
              </a:lnSpc>
              <a:buFontTx/>
              <a:buNone/>
              <a:defRPr/>
            </a:pPr>
            <a:endParaRPr lang="fr-FR" dirty="0" smtClean="0">
              <a:latin typeface="+mj-lt"/>
            </a:endParaRPr>
          </a:p>
        </p:txBody>
      </p:sp>
      <p:pic>
        <p:nvPicPr>
          <p:cNvPr id="112647" name="Imag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39736" y="3531987"/>
            <a:ext cx="1241681" cy="775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8" name="Imag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6392" y="4536981"/>
            <a:ext cx="835025"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9" name="Imag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13126" y="2466551"/>
            <a:ext cx="1677203" cy="683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50" name="Imag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63596" y="546805"/>
            <a:ext cx="2376264" cy="1634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r>
              <a:rPr lang="fr-FR" sz="2800" b="1" dirty="0" smtClean="0">
                <a:solidFill>
                  <a:srgbClr val="002060"/>
                </a:solidFill>
                <a:latin typeface="+mj-lt"/>
                <a:ea typeface="+mn-ea"/>
              </a:rPr>
              <a:t>Contexte</a:t>
            </a:r>
            <a:endParaRPr lang="en-US" sz="2800" b="1" dirty="0">
              <a:solidFill>
                <a:srgbClr val="002060"/>
              </a:solidFill>
              <a:latin typeface="+mj-lt"/>
              <a:ea typeface="+mn-ea"/>
            </a:endParaRPr>
          </a:p>
        </p:txBody>
      </p:sp>
      <p:sp>
        <p:nvSpPr>
          <p:cNvPr id="5" name="Espace réservé du contenu 4"/>
          <p:cNvSpPr>
            <a:spLocks noGrp="1"/>
          </p:cNvSpPr>
          <p:nvPr>
            <p:ph idx="1"/>
          </p:nvPr>
        </p:nvSpPr>
        <p:spPr>
          <a:xfrm>
            <a:off x="179512" y="908720"/>
            <a:ext cx="8964488" cy="5184576"/>
          </a:xfrm>
        </p:spPr>
        <p:txBody>
          <a:bodyPr>
            <a:normAutofit lnSpcReduction="10000"/>
          </a:bodyPr>
          <a:lstStyle/>
          <a:p>
            <a:r>
              <a:rPr lang="fr-FR" sz="2000" b="1" dirty="0" smtClean="0">
                <a:latin typeface="Arial" pitchFamily="34" charset="0"/>
                <a:cs typeface="Arial" pitchFamily="34" charset="0"/>
              </a:rPr>
              <a:t>1 nouveau malware par ½ seconde</a:t>
            </a:r>
          </a:p>
          <a:p>
            <a:endParaRPr lang="fr-FR" sz="2000" b="1" dirty="0" smtClean="0">
              <a:latin typeface="Arial" pitchFamily="34" charset="0"/>
              <a:cs typeface="Arial" pitchFamily="34" charset="0"/>
            </a:endParaRPr>
          </a:p>
          <a:p>
            <a:r>
              <a:rPr lang="fr-FR" sz="2000" b="1" dirty="0" smtClean="0">
                <a:latin typeface="Arial" pitchFamily="34" charset="0"/>
                <a:cs typeface="Arial" pitchFamily="34" charset="0"/>
              </a:rPr>
              <a:t>30 000 nouvelles adresses URL</a:t>
            </a:r>
          </a:p>
          <a:p>
            <a:pPr>
              <a:buNone/>
            </a:pPr>
            <a:r>
              <a:rPr lang="fr-FR" sz="2000" b="1" dirty="0" smtClean="0">
                <a:latin typeface="Arial" pitchFamily="34" charset="0"/>
                <a:cs typeface="Arial" pitchFamily="34" charset="0"/>
              </a:rPr>
              <a:t>	infectieuses par jour</a:t>
            </a:r>
          </a:p>
          <a:p>
            <a:pPr lvl="1"/>
            <a:r>
              <a:rPr lang="fr-FR" sz="1800" b="1" dirty="0" smtClean="0">
                <a:latin typeface="Arial" pitchFamily="34" charset="0"/>
                <a:cs typeface="Arial" pitchFamily="34" charset="0"/>
              </a:rPr>
              <a:t>80% sites légitimes compromis</a:t>
            </a:r>
          </a:p>
          <a:p>
            <a:pPr lvl="1"/>
            <a:endParaRPr lang="fr-FR" sz="1800" b="1" dirty="0" smtClean="0">
              <a:latin typeface="Arial" pitchFamily="34" charset="0"/>
              <a:cs typeface="Arial" pitchFamily="34" charset="0"/>
            </a:endParaRPr>
          </a:p>
          <a:p>
            <a:r>
              <a:rPr lang="fr-FR" sz="2000" b="1" kern="0" dirty="0" smtClean="0">
                <a:latin typeface="Arial" pitchFamily="34" charset="0"/>
                <a:cs typeface="Arial" pitchFamily="34" charset="0"/>
              </a:rPr>
              <a:t>1 million d’ordinateurs portables perdus</a:t>
            </a:r>
          </a:p>
          <a:p>
            <a:pPr>
              <a:buNone/>
            </a:pPr>
            <a:r>
              <a:rPr lang="fr-FR" sz="2000" b="1" kern="0" dirty="0" smtClean="0">
                <a:latin typeface="Arial" pitchFamily="34" charset="0"/>
                <a:cs typeface="Arial" pitchFamily="34" charset="0"/>
              </a:rPr>
              <a:t>	ou volés chaque année</a:t>
            </a:r>
          </a:p>
          <a:p>
            <a:pPr>
              <a:buNone/>
            </a:pPr>
            <a:endParaRPr lang="fr-FR" sz="1800" b="1" kern="0" dirty="0" smtClean="0">
              <a:latin typeface="Arial" pitchFamily="34" charset="0"/>
              <a:cs typeface="Arial" pitchFamily="34" charset="0"/>
            </a:endParaRPr>
          </a:p>
          <a:p>
            <a:r>
              <a:rPr lang="fr-FR" sz="2000" b="1" kern="0" dirty="0" smtClean="0">
                <a:latin typeface="Arial" pitchFamily="34" charset="0"/>
                <a:cs typeface="Arial" pitchFamily="34" charset="0"/>
              </a:rPr>
              <a:t>1 employé sur 3 est prêt à donner</a:t>
            </a:r>
          </a:p>
          <a:p>
            <a:pPr>
              <a:buNone/>
            </a:pPr>
            <a:r>
              <a:rPr lang="fr-FR" sz="2000" b="1" kern="0" dirty="0" smtClean="0">
                <a:latin typeface="Arial" pitchFamily="34" charset="0"/>
                <a:cs typeface="Arial" pitchFamily="34" charset="0"/>
              </a:rPr>
              <a:t>	son mot de passe à un inconnu</a:t>
            </a:r>
          </a:p>
          <a:p>
            <a:pPr>
              <a:buNone/>
            </a:pPr>
            <a:endParaRPr lang="fr-FR" sz="1800" b="1" kern="0" dirty="0" smtClean="0">
              <a:latin typeface="Arial" pitchFamily="34" charset="0"/>
              <a:cs typeface="Arial" pitchFamily="34" charset="0"/>
            </a:endParaRPr>
          </a:p>
          <a:p>
            <a:r>
              <a:rPr lang="fr-FR" sz="2000" b="1" dirty="0" smtClean="0">
                <a:latin typeface="Arial" pitchFamily="34" charset="0"/>
                <a:cs typeface="Arial" pitchFamily="34" charset="0"/>
              </a:rPr>
              <a:t>600 000 comptes </a:t>
            </a:r>
            <a:r>
              <a:rPr lang="fr-FR" sz="2000" b="1" dirty="0" err="1" smtClean="0">
                <a:latin typeface="Arial" pitchFamily="34" charset="0"/>
                <a:cs typeface="Arial" pitchFamily="34" charset="0"/>
              </a:rPr>
              <a:t>Facebook</a:t>
            </a:r>
            <a:r>
              <a:rPr lang="fr-FR" sz="2000" b="1" dirty="0" smtClean="0">
                <a:latin typeface="Arial" pitchFamily="34" charset="0"/>
                <a:cs typeface="Arial" pitchFamily="34" charset="0"/>
              </a:rPr>
              <a:t> compromis chaque jour</a:t>
            </a:r>
            <a:endParaRPr lang="fr-FR" sz="2000" b="1" kern="0" dirty="0" smtClean="0">
              <a:latin typeface="Arial" pitchFamily="34" charset="0"/>
              <a:cs typeface="Arial" pitchFamily="34" charset="0"/>
            </a:endParaRPr>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8" name="Image 7" descr="malwares.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24128" y="1988840"/>
            <a:ext cx="3345906" cy="2442511"/>
          </a:xfrm>
          <a:prstGeom prst="rect">
            <a:avLst/>
          </a:prstGeom>
          <a:effectLst>
            <a:outerShdw blurRad="50800" dist="38100" dir="2700000" algn="tl" rotWithShape="0">
              <a:prstClr val="black">
                <a:alpha val="40000"/>
              </a:prstClr>
            </a:outerShdw>
          </a:effectLst>
        </p:spPr>
      </p:pic>
      <p:sp>
        <p:nvSpPr>
          <p:cNvPr id="9" name="ZoneTexte 8"/>
          <p:cNvSpPr txBox="1"/>
          <p:nvPr/>
        </p:nvSpPr>
        <p:spPr>
          <a:xfrm>
            <a:off x="5868144" y="4952201"/>
            <a:ext cx="3096344" cy="276999"/>
          </a:xfrm>
          <a:prstGeom prst="rect">
            <a:avLst/>
          </a:prstGeom>
          <a:noFill/>
        </p:spPr>
        <p:txBody>
          <a:bodyPr wrap="square" rtlCol="0">
            <a:spAutoFit/>
          </a:bodyPr>
          <a:lstStyle/>
          <a:p>
            <a:r>
              <a:rPr lang="fr-FR" sz="1200" i="1" dirty="0" smtClean="0"/>
              <a:t>Sources : </a:t>
            </a:r>
            <a:r>
              <a:rPr lang="fr-FR" sz="1200" i="1" dirty="0" err="1" smtClean="0"/>
              <a:t>Ponemon</a:t>
            </a:r>
            <a:r>
              <a:rPr lang="fr-FR" sz="1200" i="1" dirty="0" smtClean="0"/>
              <a:t> Institute, </a:t>
            </a:r>
            <a:r>
              <a:rPr lang="fr-FR" sz="1200" i="1" dirty="0" err="1" smtClean="0"/>
              <a:t>Verizon</a:t>
            </a:r>
            <a:r>
              <a:rPr lang="fr-FR" sz="1200" i="1" dirty="0" smtClean="0"/>
              <a:t>, </a:t>
            </a:r>
            <a:r>
              <a:rPr lang="fr-FR" sz="1200" i="1" dirty="0" err="1" smtClean="0"/>
              <a:t>Facebook</a:t>
            </a:r>
            <a:endParaRPr lang="fr-FR" sz="1200" i="1" dirty="0"/>
          </a:p>
        </p:txBody>
      </p:sp>
    </p:spTree>
    <p:extLst>
      <p:ext uri="{BB962C8B-B14F-4D97-AF65-F5344CB8AC3E}">
        <p14:creationId xmlns:p14="http://schemas.microsoft.com/office/powerpoint/2010/main" val="3746650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Contexte</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13</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504" y="703312"/>
            <a:ext cx="6229350" cy="37338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3808" y="3753197"/>
            <a:ext cx="6172200" cy="212407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5528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Contexte</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14</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1585" y="898971"/>
            <a:ext cx="4324350" cy="3438525"/>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grpSp>
        <p:nvGrpSpPr>
          <p:cNvPr id="3" name="Groupe 2"/>
          <p:cNvGrpSpPr/>
          <p:nvPr/>
        </p:nvGrpSpPr>
        <p:grpSpPr>
          <a:xfrm>
            <a:off x="4606230" y="836712"/>
            <a:ext cx="4286250" cy="2688705"/>
            <a:chOff x="4606230" y="2618233"/>
            <a:chExt cx="4286250" cy="2688705"/>
          </a:xfrm>
        </p:grpSpPr>
        <p:grpSp>
          <p:nvGrpSpPr>
            <p:cNvPr id="2" name="Groupe 1"/>
            <p:cNvGrpSpPr/>
            <p:nvPr/>
          </p:nvGrpSpPr>
          <p:grpSpPr>
            <a:xfrm>
              <a:off x="4606230" y="2636912"/>
              <a:ext cx="4286250" cy="2670026"/>
              <a:chOff x="4572000" y="2636912"/>
              <a:chExt cx="4286250" cy="2670026"/>
            </a:xfrm>
          </p:grpSpPr>
          <p:pic>
            <p:nvPicPr>
              <p:cNvPr id="2051"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2000" y="4221088"/>
                <a:ext cx="428625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572000" y="2636912"/>
                <a:ext cx="2247900"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 name="Rectangle 4"/>
            <p:cNvSpPr/>
            <p:nvPr/>
          </p:nvSpPr>
          <p:spPr>
            <a:xfrm>
              <a:off x="4606230" y="2618233"/>
              <a:ext cx="4286250" cy="2688705"/>
            </a:xfrm>
            <a:prstGeom prst="rect">
              <a:avLst/>
            </a:prstGeom>
            <a:noFill/>
            <a:ln w="63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026"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23081" y="4509120"/>
            <a:ext cx="4608959" cy="1163785"/>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8"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30180" y="3635114"/>
            <a:ext cx="3010070" cy="2170150"/>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74262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1000"/>
                                        <p:tgtEl>
                                          <p:spTgt spid="2052"/>
                                        </p:tgtEl>
                                      </p:cBhvr>
                                    </p:animEffect>
                                    <p:anim calcmode="lin" valueType="num">
                                      <p:cBhvr>
                                        <p:cTn id="8" dur="1000" fill="hold"/>
                                        <p:tgtEl>
                                          <p:spTgt spid="2052"/>
                                        </p:tgtEl>
                                        <p:attrNameLst>
                                          <p:attrName>ppt_x</p:attrName>
                                        </p:attrNameLst>
                                      </p:cBhvr>
                                      <p:tavLst>
                                        <p:tav tm="0">
                                          <p:val>
                                            <p:strVal val="#ppt_x"/>
                                          </p:val>
                                        </p:tav>
                                        <p:tav tm="100000">
                                          <p:val>
                                            <p:strVal val="#ppt_x"/>
                                          </p:val>
                                        </p:tav>
                                      </p:tavLst>
                                    </p:anim>
                                    <p:anim calcmode="lin" valueType="num">
                                      <p:cBhvr>
                                        <p:cTn id="9"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barn(inVertical)">
                                      <p:cBhvr>
                                        <p:cTn id="21" dur="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Contexte</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15</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3264" y="836713"/>
            <a:ext cx="8539216" cy="4892576"/>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1489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Contexte</a:t>
            </a:r>
            <a:endParaRPr lang="fr-FR" sz="2800" b="1" dirty="0">
              <a:solidFill>
                <a:schemeClr val="tx1"/>
              </a:solidFill>
              <a:latin typeface="+mn-lt"/>
              <a:ea typeface="+mn-ea"/>
            </a:endParaRPr>
          </a:p>
        </p:txBody>
      </p:sp>
      <p:sp>
        <p:nvSpPr>
          <p:cNvPr id="5" name="Espace réservé du contenu 4"/>
          <p:cNvSpPr>
            <a:spLocks noGrp="1"/>
          </p:cNvSpPr>
          <p:nvPr>
            <p:ph idx="1"/>
          </p:nvPr>
        </p:nvSpPr>
        <p:spPr>
          <a:xfrm>
            <a:off x="257886" y="764704"/>
            <a:ext cx="8706602" cy="5184576"/>
          </a:xfrm>
        </p:spPr>
        <p:txBody>
          <a:bodyPr>
            <a:normAutofit fontScale="92500" lnSpcReduction="20000"/>
          </a:bodyPr>
          <a:lstStyle/>
          <a:p>
            <a:r>
              <a:rPr lang="fr-FR" sz="2200" b="1" kern="0" dirty="0" smtClean="0">
                <a:latin typeface="Arial" pitchFamily="34" charset="0"/>
                <a:cs typeface="Arial" pitchFamily="34" charset="0"/>
              </a:rPr>
              <a:t>Les plus grandes menaces actuelles</a:t>
            </a:r>
          </a:p>
          <a:p>
            <a:pPr lvl="1"/>
            <a:r>
              <a:rPr lang="fr-FR" sz="2000" b="1" dirty="0" smtClean="0">
                <a:latin typeface="Arial" pitchFamily="34" charset="0"/>
                <a:cs typeface="Arial" pitchFamily="34" charset="0"/>
              </a:rPr>
              <a:t>Faux antivirus </a:t>
            </a:r>
            <a:r>
              <a:rPr lang="fr-FR" sz="2000" dirty="0" smtClean="0">
                <a:latin typeface="Arial" pitchFamily="34" charset="0"/>
                <a:cs typeface="Arial" pitchFamily="34" charset="0"/>
              </a:rPr>
              <a:t>et f</a:t>
            </a:r>
            <a:r>
              <a:rPr lang="fr-FR" sz="2000" kern="0" dirty="0" smtClean="0">
                <a:latin typeface="Arial" pitchFamily="34" charset="0"/>
                <a:cs typeface="Arial" pitchFamily="34" charset="0"/>
              </a:rPr>
              <a:t>ausses applications d’améliorations de performances (nettoyage de </a:t>
            </a:r>
            <a:r>
              <a:rPr lang="fr-FR" sz="2000" kern="0" dirty="0" err="1" smtClean="0">
                <a:latin typeface="Arial" pitchFamily="34" charset="0"/>
                <a:cs typeface="Arial" pitchFamily="34" charset="0"/>
              </a:rPr>
              <a:t>registry</a:t>
            </a:r>
            <a:r>
              <a:rPr lang="fr-FR" sz="2000" kern="0" dirty="0" smtClean="0">
                <a:latin typeface="Arial" pitchFamily="34" charset="0"/>
                <a:cs typeface="Arial" pitchFamily="34" charset="0"/>
              </a:rPr>
              <a:t>, CPU </a:t>
            </a:r>
            <a:r>
              <a:rPr lang="fr-FR" sz="2000" kern="0" dirty="0" err="1" smtClean="0">
                <a:latin typeface="Arial" pitchFamily="34" charset="0"/>
                <a:cs typeface="Arial" pitchFamily="34" charset="0"/>
              </a:rPr>
              <a:t>boost</a:t>
            </a:r>
            <a:r>
              <a:rPr lang="fr-FR" sz="2000" kern="0" dirty="0" smtClean="0">
                <a:latin typeface="Arial" pitchFamily="34" charset="0"/>
                <a:cs typeface="Arial" pitchFamily="34" charset="0"/>
              </a:rPr>
              <a:t>). </a:t>
            </a:r>
          </a:p>
          <a:p>
            <a:pPr lvl="1"/>
            <a:endParaRPr lang="fr-FR" sz="800" dirty="0" smtClean="0">
              <a:latin typeface="Arial" pitchFamily="34" charset="0"/>
              <a:cs typeface="Arial" pitchFamily="34" charset="0"/>
            </a:endParaRPr>
          </a:p>
          <a:p>
            <a:pPr lvl="1"/>
            <a:r>
              <a:rPr lang="fr-FR" sz="2000" b="1" dirty="0" smtClean="0">
                <a:latin typeface="Arial" pitchFamily="34" charset="0"/>
                <a:cs typeface="Arial" pitchFamily="34" charset="0"/>
              </a:rPr>
              <a:t>Black </a:t>
            </a:r>
            <a:r>
              <a:rPr lang="fr-FR" sz="2000" b="1" dirty="0" err="1" smtClean="0">
                <a:latin typeface="Arial" pitchFamily="34" charset="0"/>
                <a:cs typeface="Arial" pitchFamily="34" charset="0"/>
              </a:rPr>
              <a:t>Hat</a:t>
            </a:r>
            <a:r>
              <a:rPr lang="fr-FR" sz="2000" b="1" dirty="0" smtClean="0">
                <a:latin typeface="Arial" pitchFamily="34" charset="0"/>
                <a:cs typeface="Arial" pitchFamily="34" charset="0"/>
              </a:rPr>
              <a:t> SEO : </a:t>
            </a:r>
            <a:r>
              <a:rPr lang="fr-FR" sz="2000" dirty="0" smtClean="0">
                <a:latin typeface="Arial" pitchFamily="34" charset="0"/>
                <a:cs typeface="Arial" pitchFamily="34" charset="0"/>
              </a:rPr>
              <a:t>Empoisonnements des moteurs de recherche</a:t>
            </a:r>
          </a:p>
          <a:p>
            <a:pPr lvl="1"/>
            <a:endParaRPr lang="fr-FR" sz="800" dirty="0" smtClean="0">
              <a:latin typeface="Arial" pitchFamily="34" charset="0"/>
              <a:cs typeface="Arial" pitchFamily="34" charset="0"/>
            </a:endParaRPr>
          </a:p>
          <a:p>
            <a:pPr lvl="1"/>
            <a:r>
              <a:rPr lang="fr-FR" sz="2000" b="1" dirty="0" smtClean="0">
                <a:latin typeface="Arial" pitchFamily="34" charset="0"/>
                <a:cs typeface="Arial" pitchFamily="34" charset="0"/>
              </a:rPr>
              <a:t>Réseaux sociaux et profilage social </a:t>
            </a:r>
            <a:r>
              <a:rPr lang="fr-FR" sz="2000" dirty="0" smtClean="0">
                <a:latin typeface="Arial" pitchFamily="34" charset="0"/>
                <a:cs typeface="Arial" pitchFamily="34" charset="0"/>
              </a:rPr>
              <a:t>(géo localisation, vol d’informations)</a:t>
            </a:r>
          </a:p>
          <a:p>
            <a:pPr lvl="1"/>
            <a:endParaRPr lang="fr-FR" sz="800" dirty="0" smtClean="0">
              <a:latin typeface="Arial" pitchFamily="34" charset="0"/>
              <a:cs typeface="Arial" pitchFamily="34" charset="0"/>
            </a:endParaRPr>
          </a:p>
          <a:p>
            <a:pPr lvl="1"/>
            <a:r>
              <a:rPr lang="fr-FR" sz="2000" b="1" kern="0" dirty="0">
                <a:latin typeface="Arial" pitchFamily="34" charset="0"/>
                <a:cs typeface="Arial" pitchFamily="34" charset="0"/>
              </a:rPr>
              <a:t>Attaques Autorités de </a:t>
            </a:r>
            <a:r>
              <a:rPr lang="fr-FR" sz="2000" b="1" kern="0" dirty="0" smtClean="0">
                <a:latin typeface="Arial" pitchFamily="34" charset="0"/>
                <a:cs typeface="Arial" pitchFamily="34" charset="0"/>
              </a:rPr>
              <a:t>Certifications, Registraires</a:t>
            </a:r>
            <a:endParaRPr lang="fr-FR" sz="2000" b="1" kern="0" dirty="0">
              <a:latin typeface="Arial" pitchFamily="34" charset="0"/>
              <a:cs typeface="Arial" pitchFamily="34" charset="0"/>
            </a:endParaRPr>
          </a:p>
          <a:p>
            <a:pPr lvl="1"/>
            <a:endParaRPr lang="fr-FR" sz="800" b="1" kern="0" dirty="0">
              <a:latin typeface="Arial" pitchFamily="34" charset="0"/>
              <a:cs typeface="Arial" pitchFamily="34" charset="0"/>
            </a:endParaRPr>
          </a:p>
          <a:p>
            <a:pPr lvl="1"/>
            <a:r>
              <a:rPr lang="fr-FR" sz="2000" b="1" kern="0" dirty="0" smtClean="0">
                <a:latin typeface="Arial" pitchFamily="34" charset="0"/>
                <a:cs typeface="Arial" pitchFamily="34" charset="0"/>
              </a:rPr>
              <a:t>Mobiles / </a:t>
            </a:r>
            <a:r>
              <a:rPr lang="fr-FR" sz="2000" b="1" kern="0" dirty="0" err="1" smtClean="0">
                <a:latin typeface="Arial" pitchFamily="34" charset="0"/>
                <a:cs typeface="Arial" pitchFamily="34" charset="0"/>
              </a:rPr>
              <a:t>Consumérisation</a:t>
            </a:r>
            <a:r>
              <a:rPr lang="fr-FR" sz="2000" b="1" kern="0" dirty="0" smtClean="0">
                <a:latin typeface="Arial" pitchFamily="34" charset="0"/>
                <a:cs typeface="Arial" pitchFamily="34" charset="0"/>
              </a:rPr>
              <a:t> (BYOD)</a:t>
            </a:r>
          </a:p>
          <a:p>
            <a:pPr lvl="1"/>
            <a:endParaRPr lang="fr-FR" sz="800" b="1" kern="0" dirty="0" smtClean="0">
              <a:latin typeface="Arial" pitchFamily="34" charset="0"/>
              <a:cs typeface="Arial" pitchFamily="34" charset="0"/>
            </a:endParaRPr>
          </a:p>
          <a:p>
            <a:pPr lvl="1"/>
            <a:r>
              <a:rPr lang="fr-FR" sz="2000" b="1" kern="0" dirty="0" err="1" smtClean="0">
                <a:latin typeface="Arial" pitchFamily="34" charset="0"/>
                <a:cs typeface="Arial" pitchFamily="34" charset="0"/>
              </a:rPr>
              <a:t>Hacktivisme</a:t>
            </a:r>
            <a:r>
              <a:rPr lang="fr-FR" sz="2000" b="1" kern="0" dirty="0" smtClean="0">
                <a:latin typeface="Arial" pitchFamily="34" charset="0"/>
                <a:cs typeface="Arial" pitchFamily="34" charset="0"/>
              </a:rPr>
              <a:t> / Attaques ciblées</a:t>
            </a:r>
          </a:p>
          <a:p>
            <a:pPr lvl="1"/>
            <a:endParaRPr lang="fr-FR" sz="800" b="1" kern="0" dirty="0" smtClean="0">
              <a:latin typeface="Arial" pitchFamily="34" charset="0"/>
              <a:cs typeface="Arial" pitchFamily="34" charset="0"/>
            </a:endParaRPr>
          </a:p>
          <a:p>
            <a:pPr lvl="1"/>
            <a:r>
              <a:rPr lang="fr-FR" sz="2000" b="1" dirty="0">
                <a:latin typeface="Arial" pitchFamily="34" charset="0"/>
                <a:cs typeface="Arial" pitchFamily="34" charset="0"/>
              </a:rPr>
              <a:t>Sites Web infectés </a:t>
            </a:r>
          </a:p>
          <a:p>
            <a:pPr lvl="1"/>
            <a:endParaRPr lang="fr-FR" sz="800" b="1" dirty="0">
              <a:latin typeface="Arial" pitchFamily="34" charset="0"/>
              <a:cs typeface="Arial" pitchFamily="34" charset="0"/>
            </a:endParaRPr>
          </a:p>
          <a:p>
            <a:pPr lvl="1"/>
            <a:r>
              <a:rPr lang="fr-FR" sz="2000" b="1" kern="0" dirty="0" smtClean="0">
                <a:latin typeface="Arial" pitchFamily="34" charset="0"/>
                <a:cs typeface="Arial" pitchFamily="34" charset="0"/>
              </a:rPr>
              <a:t>Cloud </a:t>
            </a:r>
            <a:r>
              <a:rPr lang="fr-FR" sz="2000" b="1" kern="0" dirty="0" err="1" smtClean="0">
                <a:latin typeface="Arial" pitchFamily="34" charset="0"/>
                <a:cs typeface="Arial" pitchFamily="34" charset="0"/>
              </a:rPr>
              <a:t>Computing</a:t>
            </a:r>
            <a:endParaRPr lang="fr-FR" sz="2000" b="1" kern="0" dirty="0" smtClean="0">
              <a:latin typeface="Arial" pitchFamily="34" charset="0"/>
              <a:cs typeface="Arial" pitchFamily="34" charset="0"/>
            </a:endParaRPr>
          </a:p>
          <a:p>
            <a:pPr lvl="1"/>
            <a:endParaRPr lang="fr-FR" sz="3200" b="1" kern="0" dirty="0" smtClean="0">
              <a:latin typeface="Arial" pitchFamily="34" charset="0"/>
              <a:cs typeface="Arial" pitchFamily="34" charset="0"/>
            </a:endParaRPr>
          </a:p>
        </p:txBody>
      </p:sp>
      <p:sp>
        <p:nvSpPr>
          <p:cNvPr id="7" name="Espace réservé du pied de page 6"/>
          <p:cNvSpPr>
            <a:spLocks noGrp="1"/>
          </p:cNvSpPr>
          <p:nvPr>
            <p:ph type="ftr" sz="quarter" idx="11"/>
          </p:nvPr>
        </p:nvSpPr>
        <p:spPr/>
        <p:txBody>
          <a:bodyPr/>
          <a:lstStyle/>
          <a:p>
            <a:r>
              <a:rPr lang="fr-FR" smtClean="0"/>
              <a:t>Enjeux Sécurité du SI</a:t>
            </a:r>
            <a:endParaRPr lang="fr-F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04048" y="4365104"/>
            <a:ext cx="4032448" cy="14777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351185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a:solidFill>
                  <a:schemeClr val="tx1"/>
                </a:solidFill>
                <a:latin typeface="+mn-lt"/>
                <a:ea typeface="+mn-ea"/>
              </a:rPr>
              <a:t>Agenda</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17</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sp>
        <p:nvSpPr>
          <p:cNvPr id="9" name="ZoneTexte 8"/>
          <p:cNvSpPr txBox="1"/>
          <p:nvPr/>
        </p:nvSpPr>
        <p:spPr>
          <a:xfrm>
            <a:off x="395536" y="1048668"/>
            <a:ext cx="8136904" cy="3046988"/>
          </a:xfrm>
          <a:prstGeom prst="rect">
            <a:avLst/>
          </a:prstGeom>
          <a:noFill/>
        </p:spPr>
        <p:txBody>
          <a:bodyPr wrap="square" rtlCol="0">
            <a:spAutoFit/>
          </a:bodyPr>
          <a:lstStyle/>
          <a:p>
            <a:pPr marL="342900" lvl="1" indent="-342900">
              <a:buFont typeface="+mj-lt"/>
              <a:buAutoNum type="arabicPeriod"/>
            </a:pPr>
            <a:r>
              <a:rPr lang="fr-FR" sz="2400" dirty="0" smtClean="0">
                <a:solidFill>
                  <a:schemeClr val="accent5">
                    <a:lumMod val="50000"/>
                  </a:schemeClr>
                </a:solidFill>
              </a:rPr>
              <a:t>Contexte</a:t>
            </a:r>
          </a:p>
          <a:p>
            <a:pPr marL="342900" lvl="1" indent="-342900">
              <a:buFont typeface="+mj-lt"/>
              <a:buAutoNum type="arabicPeriod"/>
            </a:pPr>
            <a:r>
              <a:rPr lang="fr-FR" sz="2400" b="1" dirty="0" smtClean="0"/>
              <a:t>Les Entreprises et les Systèmes d’Information</a:t>
            </a:r>
          </a:p>
          <a:p>
            <a:pPr marL="342900" lvl="1" indent="-342900">
              <a:buFont typeface="+mj-lt"/>
              <a:buAutoNum type="arabicPeriod"/>
            </a:pPr>
            <a:r>
              <a:rPr lang="fr-FR" sz="2400" dirty="0" smtClean="0">
                <a:solidFill>
                  <a:schemeClr val="accent5">
                    <a:lumMod val="50000"/>
                  </a:schemeClr>
                </a:solidFill>
              </a:rPr>
              <a:t>Nouveaux Enjeux, Nouvelles Menaces , Nouveaux Usages</a:t>
            </a:r>
          </a:p>
          <a:p>
            <a:pPr marL="342900" lvl="1" indent="-342900">
              <a:buFont typeface="+mj-lt"/>
              <a:buAutoNum type="arabicPeriod"/>
            </a:pPr>
            <a:r>
              <a:rPr lang="fr-FR" sz="2400" dirty="0" smtClean="0">
                <a:solidFill>
                  <a:schemeClr val="accent5">
                    <a:lumMod val="50000"/>
                  </a:schemeClr>
                </a:solidFill>
              </a:rPr>
              <a:t>Principales Menaces</a:t>
            </a:r>
          </a:p>
          <a:p>
            <a:pPr marL="342900" lvl="1" indent="-342900">
              <a:buFont typeface="+mj-lt"/>
              <a:buAutoNum type="arabicPeriod"/>
            </a:pPr>
            <a:r>
              <a:rPr lang="fr-FR" sz="2400" dirty="0" smtClean="0">
                <a:solidFill>
                  <a:schemeClr val="accent5">
                    <a:lumMod val="50000"/>
                  </a:schemeClr>
                </a:solidFill>
              </a:rPr>
              <a:t>Les Grands Principes de la Sécurité Informatique</a:t>
            </a:r>
          </a:p>
          <a:p>
            <a:pPr marL="342900" lvl="1" indent="-342900">
              <a:buFont typeface="+mj-lt"/>
              <a:buAutoNum type="arabicPeriod"/>
            </a:pPr>
            <a:r>
              <a:rPr lang="fr-FR" sz="2400" dirty="0" smtClean="0">
                <a:solidFill>
                  <a:schemeClr val="accent5">
                    <a:lumMod val="50000"/>
                  </a:schemeClr>
                </a:solidFill>
              </a:rPr>
              <a:t>Responsable Sécurité du Système d’Information</a:t>
            </a:r>
          </a:p>
          <a:p>
            <a:pPr marL="342900" lvl="1" indent="-342900">
              <a:buFont typeface="+mj-lt"/>
              <a:buAutoNum type="arabicPeriod"/>
            </a:pPr>
            <a:r>
              <a:rPr lang="fr-FR" sz="2400" dirty="0" smtClean="0">
                <a:solidFill>
                  <a:schemeClr val="accent5">
                    <a:lumMod val="50000"/>
                  </a:schemeClr>
                </a:solidFill>
              </a:rPr>
              <a:t>Le Cloud </a:t>
            </a:r>
            <a:r>
              <a:rPr lang="fr-FR" sz="2400" dirty="0" err="1" smtClean="0">
                <a:solidFill>
                  <a:schemeClr val="accent5">
                    <a:lumMod val="50000"/>
                  </a:schemeClr>
                </a:solidFill>
              </a:rPr>
              <a:t>Computing</a:t>
            </a:r>
            <a:endParaRPr lang="fr-FR" sz="2400" dirty="0" smtClean="0">
              <a:solidFill>
                <a:schemeClr val="accent5">
                  <a:lumMod val="50000"/>
                </a:schemeClr>
              </a:solidFill>
            </a:endParaRPr>
          </a:p>
          <a:p>
            <a:pPr marL="342900" lvl="1" indent="-342900">
              <a:buFont typeface="+mj-lt"/>
              <a:buAutoNum type="arabicPeriod"/>
            </a:pPr>
            <a:r>
              <a:rPr lang="fr-FR" sz="2400" dirty="0" smtClean="0">
                <a:solidFill>
                  <a:schemeClr val="accent5">
                    <a:lumMod val="50000"/>
                  </a:schemeClr>
                </a:solidFill>
              </a:rPr>
              <a:t>Conclusion</a:t>
            </a:r>
          </a:p>
        </p:txBody>
      </p:sp>
    </p:spTree>
    <p:extLst>
      <p:ext uri="{BB962C8B-B14F-4D97-AF65-F5344CB8AC3E}">
        <p14:creationId xmlns:p14="http://schemas.microsoft.com/office/powerpoint/2010/main" val="3977428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Les Entreprises et les Systèmes d’Information</a:t>
            </a:r>
            <a:endParaRPr lang="en-US" sz="2800" b="1" dirty="0">
              <a:solidFill>
                <a:schemeClr val="tx1"/>
              </a:solidFill>
              <a:latin typeface="+mn-lt"/>
              <a:ea typeface="+mn-ea"/>
            </a:endParaRPr>
          </a:p>
        </p:txBody>
      </p:sp>
      <p:sp>
        <p:nvSpPr>
          <p:cNvPr id="5" name="Espace réservé du contenu 4"/>
          <p:cNvSpPr>
            <a:spLocks noGrp="1"/>
          </p:cNvSpPr>
          <p:nvPr>
            <p:ph idx="1"/>
          </p:nvPr>
        </p:nvSpPr>
        <p:spPr>
          <a:xfrm>
            <a:off x="257886" y="836712"/>
            <a:ext cx="8706602" cy="5040560"/>
          </a:xfrm>
        </p:spPr>
        <p:txBody>
          <a:bodyPr>
            <a:normAutofit fontScale="85000" lnSpcReduction="20000"/>
          </a:bodyPr>
          <a:lstStyle/>
          <a:p>
            <a:pPr lvl="0"/>
            <a:r>
              <a:rPr lang="fr-FR" sz="2000" b="1" kern="0" dirty="0" smtClean="0">
                <a:latin typeface="Arial" pitchFamily="34" charset="0"/>
                <a:cs typeface="Arial" pitchFamily="34" charset="0"/>
              </a:rPr>
              <a:t>Entreprises / Organisations / Etablissements Publics</a:t>
            </a:r>
          </a:p>
          <a:p>
            <a:r>
              <a:rPr lang="fr-FR" sz="2000" b="1" kern="0" dirty="0" smtClean="0">
                <a:latin typeface="Arial" pitchFamily="34" charset="0"/>
                <a:cs typeface="Arial" pitchFamily="34" charset="0"/>
              </a:rPr>
              <a:t>Le SI fait partie du patrimoine de l’entreprise</a:t>
            </a:r>
          </a:p>
          <a:p>
            <a:pPr lvl="1"/>
            <a:r>
              <a:rPr lang="fr-FR" sz="1800" b="1" dirty="0" smtClean="0">
                <a:latin typeface="Arial" pitchFamily="34" charset="0"/>
                <a:cs typeface="Arial" pitchFamily="34" charset="0"/>
              </a:rPr>
              <a:t>Savoir faire</a:t>
            </a:r>
          </a:p>
          <a:p>
            <a:pPr lvl="1"/>
            <a:r>
              <a:rPr lang="fr-FR" sz="1800" b="1" dirty="0" smtClean="0">
                <a:latin typeface="Arial" pitchFamily="34" charset="0"/>
                <a:cs typeface="Arial" pitchFamily="34" charset="0"/>
              </a:rPr>
              <a:t>Patrimoine immatériel / informationnel</a:t>
            </a:r>
          </a:p>
          <a:p>
            <a:r>
              <a:rPr lang="fr-FR" sz="2000" b="1" kern="0" dirty="0" smtClean="0">
                <a:latin typeface="Arial" pitchFamily="34" charset="0"/>
                <a:cs typeface="Arial" pitchFamily="34" charset="0"/>
              </a:rPr>
              <a:t>Budget :</a:t>
            </a:r>
          </a:p>
          <a:p>
            <a:pPr lvl="2"/>
            <a:r>
              <a:rPr lang="fr-FR" sz="1600" b="1" dirty="0" smtClean="0">
                <a:latin typeface="Arial" pitchFamily="34" charset="0"/>
                <a:cs typeface="Arial" pitchFamily="34" charset="0"/>
              </a:rPr>
              <a:t>Industrie 2 à 5% du CA</a:t>
            </a:r>
          </a:p>
          <a:p>
            <a:pPr lvl="2"/>
            <a:r>
              <a:rPr lang="fr-FR" sz="1600" b="1" dirty="0" smtClean="0">
                <a:latin typeface="Arial" pitchFamily="34" charset="0"/>
                <a:cs typeface="Arial" pitchFamily="34" charset="0"/>
              </a:rPr>
              <a:t>Etablissement financier : 15 à 20% du CA (SI =  usine)</a:t>
            </a:r>
          </a:p>
          <a:p>
            <a:r>
              <a:rPr lang="fr-FR" sz="2000" b="1" kern="0" dirty="0" smtClean="0">
                <a:latin typeface="Arial" pitchFamily="34" charset="0"/>
                <a:cs typeface="Arial" pitchFamily="34" charset="0"/>
              </a:rPr>
              <a:t>Complexité et variété des métiers et des technologies</a:t>
            </a:r>
          </a:p>
          <a:p>
            <a:pPr lvl="1"/>
            <a:r>
              <a:rPr lang="fr-FR" sz="1800" b="1" dirty="0" smtClean="0">
                <a:latin typeface="Arial" pitchFamily="34" charset="0"/>
                <a:cs typeface="Arial" pitchFamily="34" charset="0"/>
              </a:rPr>
              <a:t>Réseaux</a:t>
            </a:r>
          </a:p>
          <a:p>
            <a:pPr lvl="1"/>
            <a:r>
              <a:rPr lang="fr-FR" sz="1800" b="1" dirty="0" smtClean="0">
                <a:latin typeface="Arial" pitchFamily="34" charset="0"/>
                <a:cs typeface="Arial" pitchFamily="34" charset="0"/>
              </a:rPr>
              <a:t>Systèmes, OS</a:t>
            </a:r>
          </a:p>
          <a:p>
            <a:pPr lvl="1"/>
            <a:r>
              <a:rPr lang="fr-FR" sz="1800" b="1" dirty="0" smtClean="0">
                <a:latin typeface="Arial" pitchFamily="34" charset="0"/>
                <a:cs typeface="Arial" pitchFamily="34" charset="0"/>
              </a:rPr>
              <a:t>Mobiles</a:t>
            </a:r>
          </a:p>
          <a:p>
            <a:pPr lvl="1"/>
            <a:r>
              <a:rPr lang="fr-FR" sz="1800" b="1" dirty="0" smtClean="0">
                <a:latin typeface="Arial" pitchFamily="34" charset="0"/>
                <a:cs typeface="Arial" pitchFamily="34" charset="0"/>
              </a:rPr>
              <a:t>Applications (ERP, CRM)</a:t>
            </a:r>
          </a:p>
          <a:p>
            <a:pPr lvl="1"/>
            <a:r>
              <a:rPr lang="fr-FR" sz="1800" b="1" dirty="0" smtClean="0">
                <a:latin typeface="Arial" pitchFamily="34" charset="0"/>
                <a:cs typeface="Arial" pitchFamily="34" charset="0"/>
              </a:rPr>
              <a:t>Téléphonie</a:t>
            </a:r>
          </a:p>
          <a:p>
            <a:pPr lvl="1"/>
            <a:r>
              <a:rPr lang="fr-FR" sz="1800" b="1" dirty="0" smtClean="0">
                <a:latin typeface="Arial" pitchFamily="34" charset="0"/>
                <a:cs typeface="Arial" pitchFamily="34" charset="0"/>
              </a:rPr>
              <a:t>Collaboratif</a:t>
            </a:r>
          </a:p>
          <a:p>
            <a:pPr lvl="1"/>
            <a:r>
              <a:rPr lang="fr-FR" sz="1800" b="1" dirty="0" smtClean="0">
                <a:latin typeface="Arial" pitchFamily="34" charset="0"/>
                <a:cs typeface="Arial" pitchFamily="34" charset="0"/>
              </a:rPr>
              <a:t>Développement</a:t>
            </a:r>
          </a:p>
          <a:p>
            <a:pPr lvl="1"/>
            <a:r>
              <a:rPr lang="fr-FR" sz="1800" b="1" dirty="0" smtClean="0">
                <a:latin typeface="Arial" pitchFamily="34" charset="0"/>
                <a:cs typeface="Arial" pitchFamily="34" charset="0"/>
              </a:rPr>
              <a:t>Projet, management</a:t>
            </a:r>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sp>
        <p:nvSpPr>
          <p:cNvPr id="9" name="ZoneTexte 8"/>
          <p:cNvSpPr txBox="1"/>
          <p:nvPr/>
        </p:nvSpPr>
        <p:spPr>
          <a:xfrm>
            <a:off x="4644008" y="4221088"/>
            <a:ext cx="3744416" cy="120032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wrap="square" rtlCol="0">
            <a:spAutoFit/>
          </a:bodyPr>
          <a:lstStyle/>
          <a:p>
            <a:pPr marL="0" lvl="1" algn="ctr"/>
            <a:r>
              <a:rPr lang="fr-FR" sz="2400" b="1" i="1" dirty="0" smtClean="0">
                <a:solidFill>
                  <a:schemeClr val="accent2">
                    <a:lumMod val="75000"/>
                  </a:schemeClr>
                </a:solidFill>
                <a:latin typeface="Arial" pitchFamily="34" charset="0"/>
                <a:cs typeface="Arial" pitchFamily="34" charset="0"/>
              </a:rPr>
              <a:t>Sans informatique, l’entreprise cesse de fonctionner !</a:t>
            </a:r>
            <a:endParaRPr lang="fr-FR" sz="2000" b="1" i="1" dirty="0" smtClean="0">
              <a:solidFill>
                <a:schemeClr val="accent2">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997852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Les Entreprises et les Systèmes d’Information</a:t>
            </a:r>
            <a:endParaRPr lang="en-US" sz="2800" b="1" dirty="0">
              <a:solidFill>
                <a:schemeClr val="tx1"/>
              </a:solidFill>
              <a:latin typeface="+mn-lt"/>
              <a:ea typeface="+mn-ea"/>
            </a:endParaRPr>
          </a:p>
        </p:txBody>
      </p:sp>
      <p:sp>
        <p:nvSpPr>
          <p:cNvPr id="5" name="Espace réservé du contenu 4"/>
          <p:cNvSpPr>
            <a:spLocks noGrp="1"/>
          </p:cNvSpPr>
          <p:nvPr>
            <p:ph idx="1"/>
          </p:nvPr>
        </p:nvSpPr>
        <p:spPr>
          <a:xfrm>
            <a:off x="257886" y="836712"/>
            <a:ext cx="8706602" cy="5040560"/>
          </a:xfrm>
        </p:spPr>
        <p:txBody>
          <a:bodyPr>
            <a:normAutofit/>
          </a:bodyPr>
          <a:lstStyle/>
          <a:p>
            <a:r>
              <a:rPr lang="fr-FR" sz="2000" b="1" kern="0" dirty="0" smtClean="0">
                <a:latin typeface="Arial" pitchFamily="34" charset="0"/>
                <a:cs typeface="Arial" pitchFamily="34" charset="0"/>
              </a:rPr>
              <a:t>Patrick </a:t>
            </a:r>
            <a:r>
              <a:rPr lang="fr-FR" sz="2000" b="1" kern="0" dirty="0" err="1" smtClean="0">
                <a:latin typeface="Arial" pitchFamily="34" charset="0"/>
                <a:cs typeface="Arial" pitchFamily="34" charset="0"/>
              </a:rPr>
              <a:t>Pailloux</a:t>
            </a:r>
            <a:r>
              <a:rPr lang="fr-FR" sz="2000" b="1" kern="0" dirty="0" smtClean="0">
                <a:latin typeface="Arial" pitchFamily="34" charset="0"/>
                <a:cs typeface="Arial" pitchFamily="34" charset="0"/>
              </a:rPr>
              <a:t>, ex directeur </a:t>
            </a:r>
            <a:r>
              <a:rPr lang="fr-FR" sz="2000" b="1" kern="0" dirty="0">
                <a:latin typeface="Arial" pitchFamily="34" charset="0"/>
                <a:cs typeface="Arial" pitchFamily="34" charset="0"/>
              </a:rPr>
              <a:t>général de </a:t>
            </a:r>
            <a:r>
              <a:rPr lang="fr-FR" sz="2000" b="1" kern="0" dirty="0" smtClean="0">
                <a:latin typeface="Arial" pitchFamily="34" charset="0"/>
                <a:cs typeface="Arial" pitchFamily="34" charset="0"/>
              </a:rPr>
              <a:t>l’ANSSI (</a:t>
            </a:r>
            <a:r>
              <a:rPr lang="fr-FR" sz="2000" kern="0" dirty="0" smtClean="0">
                <a:latin typeface="Arial" pitchFamily="34" charset="0"/>
                <a:cs typeface="Arial" pitchFamily="34" charset="0"/>
              </a:rPr>
              <a:t>Agence </a:t>
            </a:r>
            <a:r>
              <a:rPr lang="fr-FR" sz="2000" kern="0" dirty="0">
                <a:latin typeface="Arial" pitchFamily="34" charset="0"/>
                <a:cs typeface="Arial" pitchFamily="34" charset="0"/>
              </a:rPr>
              <a:t>N</a:t>
            </a:r>
            <a:r>
              <a:rPr lang="fr-FR" sz="2000" kern="0" dirty="0" smtClean="0">
                <a:latin typeface="Arial" pitchFamily="34" charset="0"/>
                <a:cs typeface="Arial" pitchFamily="34" charset="0"/>
              </a:rPr>
              <a:t>ationale </a:t>
            </a:r>
            <a:r>
              <a:rPr lang="fr-FR" sz="2000" kern="0" dirty="0">
                <a:latin typeface="Arial" pitchFamily="34" charset="0"/>
                <a:cs typeface="Arial" pitchFamily="34" charset="0"/>
              </a:rPr>
              <a:t>de la </a:t>
            </a:r>
            <a:r>
              <a:rPr lang="fr-FR" sz="2000" kern="0" dirty="0" smtClean="0">
                <a:latin typeface="Arial" pitchFamily="34" charset="0"/>
                <a:cs typeface="Arial" pitchFamily="34" charset="0"/>
              </a:rPr>
              <a:t>Sécurité </a:t>
            </a:r>
            <a:r>
              <a:rPr lang="fr-FR" sz="2000" kern="0" dirty="0">
                <a:latin typeface="Arial" pitchFamily="34" charset="0"/>
                <a:cs typeface="Arial" pitchFamily="34" charset="0"/>
              </a:rPr>
              <a:t>des </a:t>
            </a:r>
            <a:r>
              <a:rPr lang="fr-FR" sz="2000" kern="0" dirty="0" smtClean="0">
                <a:latin typeface="Arial" pitchFamily="34" charset="0"/>
                <a:cs typeface="Arial" pitchFamily="34" charset="0"/>
              </a:rPr>
              <a:t>Systèmes d‘Information</a:t>
            </a:r>
            <a:r>
              <a:rPr lang="fr-FR" sz="2000" b="1" kern="0" dirty="0">
                <a:latin typeface="Arial" pitchFamily="34" charset="0"/>
                <a:cs typeface="Arial" pitchFamily="34" charset="0"/>
              </a:rPr>
              <a:t>) </a:t>
            </a:r>
            <a:r>
              <a:rPr lang="fr-FR" sz="2000" b="1" kern="0" dirty="0" smtClean="0">
                <a:latin typeface="Arial" pitchFamily="34" charset="0"/>
                <a:cs typeface="Arial" pitchFamily="34" charset="0"/>
              </a:rPr>
              <a:t>:</a:t>
            </a:r>
          </a:p>
          <a:p>
            <a:endParaRPr lang="fr-FR" sz="2000" b="1" kern="0" dirty="0">
              <a:latin typeface="Arial" pitchFamily="34" charset="0"/>
              <a:cs typeface="Arial" pitchFamily="34" charset="0"/>
            </a:endParaRPr>
          </a:p>
          <a:p>
            <a:endParaRPr lang="fr-FR" sz="2000" b="1" kern="0" dirty="0" smtClean="0">
              <a:latin typeface="Arial" pitchFamily="34" charset="0"/>
              <a:cs typeface="Arial" pitchFamily="34" charset="0"/>
            </a:endParaRPr>
          </a:p>
          <a:p>
            <a:endParaRPr lang="fr-FR" sz="2000" b="1" kern="0" dirty="0">
              <a:latin typeface="Arial" pitchFamily="34" charset="0"/>
              <a:cs typeface="Arial" pitchFamily="34" charset="0"/>
            </a:endParaRPr>
          </a:p>
          <a:p>
            <a:r>
              <a:rPr lang="fr-FR" sz="2000" b="1" kern="0" dirty="0" smtClean="0">
                <a:latin typeface="Arial" pitchFamily="34" charset="0"/>
                <a:cs typeface="Arial" pitchFamily="34" charset="0"/>
              </a:rPr>
              <a:t>L’ANSSI a publié</a:t>
            </a:r>
            <a:r>
              <a:rPr lang="fr-FR" sz="2000" b="1" i="1" dirty="0">
                <a:solidFill>
                  <a:schemeClr val="accent2">
                    <a:lumMod val="75000"/>
                  </a:schemeClr>
                </a:solidFill>
                <a:latin typeface="Arial" pitchFamily="34" charset="0"/>
                <a:cs typeface="Arial" pitchFamily="34" charset="0"/>
              </a:rPr>
              <a:t> </a:t>
            </a:r>
            <a:r>
              <a:rPr lang="fr-FR" sz="2000" b="1" kern="0" dirty="0">
                <a:latin typeface="Arial" pitchFamily="34" charset="0"/>
                <a:cs typeface="Arial" pitchFamily="34" charset="0"/>
              </a:rPr>
              <a:t>un guide précis en 13 étapes et 40 règles concrètes et pratiques pour assainir </a:t>
            </a:r>
            <a:r>
              <a:rPr lang="fr-FR" sz="2000" b="1" kern="0" dirty="0" smtClean="0">
                <a:latin typeface="Arial" pitchFamily="34" charset="0"/>
                <a:cs typeface="Arial" pitchFamily="34" charset="0"/>
              </a:rPr>
              <a:t>le système </a:t>
            </a:r>
            <a:r>
              <a:rPr lang="fr-FR" sz="2000" b="1" kern="0" dirty="0">
                <a:latin typeface="Arial" pitchFamily="34" charset="0"/>
                <a:cs typeface="Arial" pitchFamily="34" charset="0"/>
              </a:rPr>
              <a:t>d'information</a:t>
            </a:r>
          </a:p>
          <a:p>
            <a:endParaRPr lang="fr-FR" sz="2000" b="1" kern="0" dirty="0" smtClean="0">
              <a:latin typeface="Arial" pitchFamily="34" charset="0"/>
              <a:cs typeface="Arial" pitchFamily="34" charset="0"/>
            </a:endParaRPr>
          </a:p>
          <a:p>
            <a:pPr marL="0" indent="0">
              <a:buNone/>
            </a:pPr>
            <a:endParaRPr lang="fr-FR" sz="2000" b="1" kern="0" dirty="0">
              <a:latin typeface="Arial" pitchFamily="34" charset="0"/>
              <a:cs typeface="Arial" pitchFamily="34" charset="0"/>
            </a:endParaRPr>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sp>
        <p:nvSpPr>
          <p:cNvPr id="8" name="ZoneTexte 7"/>
          <p:cNvSpPr txBox="1"/>
          <p:nvPr/>
        </p:nvSpPr>
        <p:spPr>
          <a:xfrm>
            <a:off x="467544" y="3645891"/>
            <a:ext cx="8352928" cy="209288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wrap="square" rtlCol="0">
            <a:spAutoFit/>
          </a:bodyPr>
          <a:lstStyle/>
          <a:p>
            <a:pPr lvl="0"/>
            <a:r>
              <a:rPr lang="fr-FR" sz="2000" b="1" i="1" dirty="0" smtClean="0">
                <a:solidFill>
                  <a:schemeClr val="accent2">
                    <a:lumMod val="75000"/>
                  </a:schemeClr>
                </a:solidFill>
                <a:latin typeface="Arial" pitchFamily="34" charset="0"/>
                <a:cs typeface="Arial" pitchFamily="34" charset="0"/>
              </a:rPr>
              <a:t>« </a:t>
            </a:r>
            <a:r>
              <a:rPr lang="fr-FR" sz="2000" b="1" i="1" dirty="0">
                <a:solidFill>
                  <a:schemeClr val="accent2">
                    <a:lumMod val="75000"/>
                  </a:schemeClr>
                </a:solidFill>
                <a:latin typeface="Arial" pitchFamily="34" charset="0"/>
                <a:cs typeface="Arial" pitchFamily="34" charset="0"/>
              </a:rPr>
              <a:t>Ces règles doivent être toutes appliquées systématiquement, partout. Les appliquer garantira à vos systèmes d'information une meilleure résilience face aux cyberattaques </a:t>
            </a:r>
            <a:r>
              <a:rPr lang="fr-FR" sz="2000" b="1" i="1" dirty="0" smtClean="0">
                <a:solidFill>
                  <a:schemeClr val="accent2">
                    <a:lumMod val="75000"/>
                  </a:schemeClr>
                </a:solidFill>
                <a:latin typeface="Arial" pitchFamily="34" charset="0"/>
                <a:cs typeface="Arial" pitchFamily="34" charset="0"/>
              </a:rPr>
              <a:t>»</a:t>
            </a:r>
          </a:p>
          <a:p>
            <a:pPr lvl="0"/>
            <a:endParaRPr lang="fr-FR" sz="1000" b="1" i="1" dirty="0">
              <a:solidFill>
                <a:schemeClr val="accent2">
                  <a:lumMod val="75000"/>
                </a:schemeClr>
              </a:solidFill>
              <a:latin typeface="Arial" pitchFamily="34" charset="0"/>
              <a:cs typeface="Arial" pitchFamily="34" charset="0"/>
            </a:endParaRPr>
          </a:p>
          <a:p>
            <a:pPr lvl="0"/>
            <a:r>
              <a:rPr lang="fr-FR" sz="2000" b="1" i="1" dirty="0">
                <a:solidFill>
                  <a:schemeClr val="accent2">
                    <a:lumMod val="75000"/>
                  </a:schemeClr>
                </a:solidFill>
                <a:latin typeface="Arial" pitchFamily="34" charset="0"/>
                <a:cs typeface="Arial" pitchFamily="34" charset="0"/>
              </a:rPr>
              <a:t>« </a:t>
            </a:r>
            <a:r>
              <a:rPr lang="fr-FR" sz="2000" b="1" i="1" dirty="0" smtClean="0">
                <a:solidFill>
                  <a:schemeClr val="accent2">
                    <a:lumMod val="75000"/>
                  </a:schemeClr>
                </a:solidFill>
                <a:latin typeface="Arial" pitchFamily="34" charset="0"/>
                <a:cs typeface="Arial" pitchFamily="34" charset="0"/>
              </a:rPr>
              <a:t>Avec </a:t>
            </a:r>
            <a:r>
              <a:rPr lang="fr-FR" sz="2000" b="1" i="1" dirty="0">
                <a:solidFill>
                  <a:schemeClr val="accent2">
                    <a:lumMod val="75000"/>
                  </a:schemeClr>
                </a:solidFill>
                <a:latin typeface="Arial" pitchFamily="34" charset="0"/>
                <a:cs typeface="Arial" pitchFamily="34" charset="0"/>
              </a:rPr>
              <a:t>ce document, plus personne n'a désormais d'excuse pour ne pas appliquer ces mesures. Ceux qui n'auront pas appliqué ces mesures ne pourront s'en prendre qu'à eux-mêmes. </a:t>
            </a:r>
            <a:r>
              <a:rPr lang="fr-FR" sz="2000" b="1" i="1" dirty="0" smtClean="0">
                <a:solidFill>
                  <a:schemeClr val="accent2">
                    <a:lumMod val="75000"/>
                  </a:schemeClr>
                </a:solidFill>
                <a:latin typeface="Arial" pitchFamily="34" charset="0"/>
                <a:cs typeface="Arial" pitchFamily="34" charset="0"/>
              </a:rPr>
              <a:t>»</a:t>
            </a:r>
            <a:endParaRPr lang="fr-FR" sz="2000" b="1" i="1" dirty="0">
              <a:solidFill>
                <a:schemeClr val="accent2">
                  <a:lumMod val="75000"/>
                </a:schemeClr>
              </a:solidFill>
              <a:latin typeface="Arial" pitchFamily="34" charset="0"/>
              <a:cs typeface="Arial" pitchFamily="34" charset="0"/>
            </a:endParaRPr>
          </a:p>
        </p:txBody>
      </p:sp>
      <p:sp>
        <p:nvSpPr>
          <p:cNvPr id="9" name="ZoneTexte 8"/>
          <p:cNvSpPr txBox="1"/>
          <p:nvPr/>
        </p:nvSpPr>
        <p:spPr>
          <a:xfrm>
            <a:off x="467544" y="1628800"/>
            <a:ext cx="8352928" cy="7078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wrap="square" rtlCol="0">
            <a:spAutoFit/>
          </a:bodyPr>
          <a:lstStyle/>
          <a:p>
            <a:pPr lvl="0"/>
            <a:r>
              <a:rPr lang="fr-FR" sz="2000" b="1" i="1" dirty="0" smtClean="0">
                <a:solidFill>
                  <a:schemeClr val="accent2">
                    <a:lumMod val="75000"/>
                  </a:schemeClr>
                </a:solidFill>
                <a:latin typeface="Arial" pitchFamily="34" charset="0"/>
                <a:cs typeface="Arial" pitchFamily="34" charset="0"/>
              </a:rPr>
              <a:t>« En </a:t>
            </a:r>
            <a:r>
              <a:rPr lang="fr-FR" sz="2000" b="1" i="1" dirty="0">
                <a:solidFill>
                  <a:schemeClr val="accent2">
                    <a:lumMod val="75000"/>
                  </a:schemeClr>
                </a:solidFill>
                <a:latin typeface="Arial" pitchFamily="34" charset="0"/>
                <a:cs typeface="Arial" pitchFamily="34" charset="0"/>
              </a:rPr>
              <a:t>matière de sécurité informatique, la priorité c'est l'hygiène. </a:t>
            </a:r>
            <a:r>
              <a:rPr lang="fr-FR" sz="2000" b="1" i="1" dirty="0" smtClean="0">
                <a:solidFill>
                  <a:schemeClr val="accent2">
                    <a:lumMod val="75000"/>
                  </a:schemeClr>
                </a:solidFill>
                <a:latin typeface="Arial" pitchFamily="34" charset="0"/>
                <a:cs typeface="Arial" pitchFamily="34" charset="0"/>
              </a:rPr>
              <a:t>Il </a:t>
            </a:r>
            <a:r>
              <a:rPr lang="fr-FR" sz="2000" b="1" i="1" dirty="0">
                <a:solidFill>
                  <a:schemeClr val="accent2">
                    <a:lumMod val="75000"/>
                  </a:schemeClr>
                </a:solidFill>
                <a:latin typeface="Arial" pitchFamily="34" charset="0"/>
                <a:cs typeface="Arial" pitchFamily="34" charset="0"/>
              </a:rPr>
              <a:t>y a un certain nombre de vérifications et de mesures à </a:t>
            </a:r>
            <a:r>
              <a:rPr lang="fr-FR" sz="2000" b="1" i="1" dirty="0" smtClean="0">
                <a:solidFill>
                  <a:schemeClr val="accent2">
                    <a:lumMod val="75000"/>
                  </a:schemeClr>
                </a:solidFill>
                <a:latin typeface="Arial" pitchFamily="34" charset="0"/>
                <a:cs typeface="Arial" pitchFamily="34" charset="0"/>
              </a:rPr>
              <a:t>prendre »</a:t>
            </a:r>
          </a:p>
        </p:txBody>
      </p:sp>
      <p:sp>
        <p:nvSpPr>
          <p:cNvPr id="10" name="ZoneTexte 9"/>
          <p:cNvSpPr txBox="1"/>
          <p:nvPr/>
        </p:nvSpPr>
        <p:spPr>
          <a:xfrm>
            <a:off x="6588224" y="5600273"/>
            <a:ext cx="2520280" cy="276999"/>
          </a:xfrm>
          <a:prstGeom prst="rect">
            <a:avLst/>
          </a:prstGeom>
          <a:noFill/>
        </p:spPr>
        <p:txBody>
          <a:bodyPr wrap="square" rtlCol="0">
            <a:spAutoFit/>
          </a:bodyPr>
          <a:lstStyle/>
          <a:p>
            <a:r>
              <a:rPr lang="fr-FR" sz="1200" i="1" dirty="0" smtClean="0"/>
              <a:t>Assises de la Sécurité – Oct. 2012</a:t>
            </a:r>
            <a:endParaRPr lang="fr-FR" sz="1200" i="1" dirty="0"/>
          </a:p>
        </p:txBody>
      </p:sp>
    </p:spTree>
    <p:extLst>
      <p:ext uri="{BB962C8B-B14F-4D97-AF65-F5344CB8AC3E}">
        <p14:creationId xmlns:p14="http://schemas.microsoft.com/office/powerpoint/2010/main" val="3501393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txBox="1">
            <a:spLocks/>
          </p:cNvSpPr>
          <p:nvPr/>
        </p:nvSpPr>
        <p:spPr>
          <a:xfrm>
            <a:off x="0" y="-27383"/>
            <a:ext cx="9144000" cy="648072"/>
          </a:xfrm>
          <a:prstGeom prst="rect">
            <a:avLst/>
          </a:prstGeom>
          <a:gradFill flip="none" rotWithShape="1">
            <a:gsLst>
              <a:gs pos="21000">
                <a:schemeClr val="bg1">
                  <a:lumMod val="85000"/>
                </a:schemeClr>
              </a:gs>
              <a:gs pos="100000">
                <a:schemeClr val="bg1"/>
              </a:gs>
            </a:gsLst>
            <a:lin ang="5400000" scaled="1"/>
            <a:tileRect/>
          </a:gradFill>
          <a:ln w="15875" cap="rnd"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endParaRPr lang="en-US" sz="4800" dirty="0">
              <a:solidFill>
                <a:srgbClr val="0070C0"/>
              </a:solidFill>
              <a:latin typeface="+mj-lt"/>
              <a:ea typeface="+mj-ea"/>
              <a:cs typeface="Arial" pitchFamily="34" charset="0"/>
            </a:endParaRPr>
          </a:p>
        </p:txBody>
      </p:sp>
      <p:sp>
        <p:nvSpPr>
          <p:cNvPr id="13316" name="Rectangle 4"/>
          <p:cNvSpPr>
            <a:spLocks noChangeArrowheads="1"/>
          </p:cNvSpPr>
          <p:nvPr>
            <p:custDataLst>
              <p:tags r:id="rId2"/>
            </p:custDataLst>
          </p:nvPr>
        </p:nvSpPr>
        <p:spPr bwMode="auto">
          <a:xfrm>
            <a:off x="0" y="19107"/>
            <a:ext cx="9119300" cy="692150"/>
          </a:xfrm>
          <a:prstGeom prst="rect">
            <a:avLst/>
          </a:prstGeom>
          <a:noFill/>
          <a:ln w="9525">
            <a:noFill/>
            <a:miter lim="800000"/>
            <a:headEnd/>
            <a:tailEnd/>
          </a:ln>
          <a:effectLst/>
        </p:spPr>
        <p:txBody>
          <a:bodyPr/>
          <a:lstStyle/>
          <a:p>
            <a:pPr marL="457200" indent="-457200" algn="ctr">
              <a:lnSpc>
                <a:spcPct val="90000"/>
              </a:lnSpc>
              <a:defRPr/>
            </a:pPr>
            <a:r>
              <a:rPr lang="fr-FR" sz="3200" dirty="0">
                <a:solidFill>
                  <a:srgbClr val="002060"/>
                </a:solidFill>
                <a:latin typeface="+mj-lt"/>
                <a:ea typeface="+mj-ea"/>
                <a:cs typeface="Arial" pitchFamily="34" charset="0"/>
              </a:rPr>
              <a:t>Quelques proverbes et citations</a:t>
            </a:r>
          </a:p>
        </p:txBody>
      </p:sp>
      <p:sp>
        <p:nvSpPr>
          <p:cNvPr id="10245" name="Rectangle 1"/>
          <p:cNvSpPr>
            <a:spLocks noChangeArrowheads="1"/>
          </p:cNvSpPr>
          <p:nvPr>
            <p:custDataLst>
              <p:tags r:id="rId3"/>
            </p:custDataLst>
          </p:nvPr>
        </p:nvSpPr>
        <p:spPr bwMode="auto">
          <a:xfrm>
            <a:off x="107504" y="1384553"/>
            <a:ext cx="9011796" cy="4647426"/>
          </a:xfrm>
          <a:prstGeom prst="rect">
            <a:avLst/>
          </a:prstGeom>
          <a:noFill/>
          <a:ln w="9525" algn="ctr">
            <a:noFill/>
            <a:miter lim="800000"/>
            <a:headEnd/>
            <a:tailEnd/>
          </a:ln>
          <a:effectLst>
            <a:prstShdw prst="shdw17" dist="17961" dir="2700000">
              <a:srgbClr val="99993D"/>
            </a:prstShdw>
          </a:effectLst>
        </p:spPr>
        <p:txBody>
          <a:bodyPr wrap="square" lIns="0" tIns="0" rIns="0" bIns="0" anchor="ctr">
            <a:spAutoFit/>
          </a:bodyPr>
          <a:lstStyle/>
          <a:p>
            <a:pPr>
              <a:spcBef>
                <a:spcPct val="20000"/>
              </a:spcBef>
              <a:buClr>
                <a:schemeClr val="tx1"/>
              </a:buClr>
              <a:defRPr/>
            </a:pPr>
            <a:r>
              <a:rPr lang="fr-FR" sz="2000" dirty="0">
                <a:latin typeface="Arial" panose="020B0604020202020204" pitchFamily="34" charset="0"/>
                <a:cs typeface="Arial" panose="020B0604020202020204" pitchFamily="34" charset="0"/>
              </a:rPr>
              <a:t>« Face au monde qui change, il vaut mieux penser le changement </a:t>
            </a:r>
            <a:r>
              <a:rPr lang="fr-FR" sz="2000" dirty="0" smtClean="0">
                <a:latin typeface="Arial" panose="020B0604020202020204" pitchFamily="34" charset="0"/>
                <a:cs typeface="Arial" panose="020B0604020202020204" pitchFamily="34" charset="0"/>
              </a:rPr>
              <a:t>que </a:t>
            </a:r>
            <a:br>
              <a:rPr lang="fr-FR" sz="2000" dirty="0" smtClean="0">
                <a:latin typeface="Arial" panose="020B0604020202020204" pitchFamily="34" charset="0"/>
                <a:cs typeface="Arial" panose="020B0604020202020204" pitchFamily="34" charset="0"/>
              </a:rPr>
            </a:br>
            <a:r>
              <a:rPr lang="fr-FR" sz="2000" dirty="0" smtClean="0">
                <a:latin typeface="Arial" panose="020B0604020202020204" pitchFamily="34" charset="0"/>
                <a:cs typeface="Arial" panose="020B0604020202020204" pitchFamily="34" charset="0"/>
              </a:rPr>
              <a:t>   changer </a:t>
            </a:r>
            <a:r>
              <a:rPr lang="fr-FR" sz="2000" dirty="0">
                <a:latin typeface="Arial" panose="020B0604020202020204" pitchFamily="34" charset="0"/>
                <a:cs typeface="Arial" panose="020B0604020202020204" pitchFamily="34" charset="0"/>
              </a:rPr>
              <a:t>de pansement » </a:t>
            </a:r>
            <a:r>
              <a:rPr lang="fr-FR" sz="2000" b="1" i="1" dirty="0">
                <a:latin typeface="Arial" panose="020B0604020202020204" pitchFamily="34" charset="0"/>
                <a:cs typeface="Arial" panose="020B0604020202020204" pitchFamily="34" charset="0"/>
              </a:rPr>
              <a:t> </a:t>
            </a:r>
            <a:r>
              <a:rPr lang="fr-FR" sz="1200" b="1" i="1" dirty="0" smtClean="0">
                <a:solidFill>
                  <a:srgbClr val="0070C0"/>
                </a:solidFill>
                <a:latin typeface="Arial" panose="020B0604020202020204" pitchFamily="34" charset="0"/>
                <a:cs typeface="Arial" panose="020B0604020202020204" pitchFamily="34" charset="0"/>
              </a:rPr>
              <a:t>Pierre </a:t>
            </a:r>
            <a:r>
              <a:rPr lang="fr-FR" sz="1200" b="1" i="1" dirty="0">
                <a:solidFill>
                  <a:srgbClr val="0070C0"/>
                </a:solidFill>
                <a:latin typeface="Arial" panose="020B0604020202020204" pitchFamily="34" charset="0"/>
                <a:cs typeface="Arial" panose="020B0604020202020204" pitchFamily="34" charset="0"/>
              </a:rPr>
              <a:t>DAC</a:t>
            </a:r>
          </a:p>
          <a:p>
            <a:pPr>
              <a:spcBef>
                <a:spcPct val="20000"/>
              </a:spcBef>
              <a:buClr>
                <a:schemeClr val="tx1"/>
              </a:buClr>
              <a:defRPr/>
            </a:pPr>
            <a:endParaRPr lang="fr-FR" sz="1050" b="1" i="1" dirty="0">
              <a:latin typeface="Arial" panose="020B0604020202020204" pitchFamily="34" charset="0"/>
              <a:cs typeface="Arial" panose="020B0604020202020204" pitchFamily="34" charset="0"/>
            </a:endParaRPr>
          </a:p>
          <a:p>
            <a:pPr>
              <a:spcBef>
                <a:spcPct val="20000"/>
              </a:spcBef>
              <a:buClr>
                <a:schemeClr val="tx1"/>
              </a:buClr>
              <a:defRPr/>
            </a:pPr>
            <a:endParaRPr lang="fr-FR" sz="1050" b="1" i="1" dirty="0">
              <a:latin typeface="Arial" panose="020B0604020202020204" pitchFamily="34" charset="0"/>
              <a:cs typeface="Arial" panose="020B0604020202020204" pitchFamily="34" charset="0"/>
            </a:endParaRPr>
          </a:p>
          <a:p>
            <a:pPr>
              <a:spcBef>
                <a:spcPct val="20000"/>
              </a:spcBef>
              <a:buClr>
                <a:schemeClr val="tx1"/>
              </a:buClr>
              <a:defRPr/>
            </a:pPr>
            <a:r>
              <a:rPr lang="fr-FR" sz="2000" dirty="0">
                <a:latin typeface="Arial" panose="020B0604020202020204" pitchFamily="34" charset="0"/>
                <a:cs typeface="Arial" panose="020B0604020202020204" pitchFamily="34" charset="0"/>
              </a:rPr>
              <a:t>« L’habituel défaut de l’homme est de ne pas prévoir l’orage </a:t>
            </a:r>
            <a:br>
              <a:rPr lang="fr-FR" sz="2000" dirty="0">
                <a:latin typeface="Arial" panose="020B0604020202020204" pitchFamily="34" charset="0"/>
                <a:cs typeface="Arial" panose="020B0604020202020204" pitchFamily="34" charset="0"/>
              </a:rPr>
            </a:br>
            <a:r>
              <a:rPr lang="fr-FR" sz="2000" dirty="0">
                <a:latin typeface="Arial" panose="020B0604020202020204" pitchFamily="34" charset="0"/>
                <a:cs typeface="Arial" panose="020B0604020202020204" pitchFamily="34" charset="0"/>
              </a:rPr>
              <a:t>   </a:t>
            </a:r>
            <a:r>
              <a:rPr lang="fr-FR" sz="2000" dirty="0" smtClean="0">
                <a:latin typeface="Arial" panose="020B0604020202020204" pitchFamily="34" charset="0"/>
                <a:cs typeface="Arial" panose="020B0604020202020204" pitchFamily="34" charset="0"/>
              </a:rPr>
              <a:t>par </a:t>
            </a:r>
            <a:r>
              <a:rPr lang="fr-FR" sz="2000" dirty="0">
                <a:latin typeface="Arial" panose="020B0604020202020204" pitchFamily="34" charset="0"/>
                <a:cs typeface="Arial" panose="020B0604020202020204" pitchFamily="34" charset="0"/>
              </a:rPr>
              <a:t>beau temps »</a:t>
            </a:r>
            <a:r>
              <a:rPr lang="fr-FR" sz="2000" b="1" i="1" dirty="0">
                <a:solidFill>
                  <a:srgbClr val="0070C0"/>
                </a:solidFill>
                <a:latin typeface="Arial" panose="020B0604020202020204" pitchFamily="34" charset="0"/>
                <a:cs typeface="Arial" panose="020B0604020202020204" pitchFamily="34" charset="0"/>
              </a:rPr>
              <a:t>  </a:t>
            </a:r>
            <a:r>
              <a:rPr lang="fr-FR" sz="2000" b="1" i="1" dirty="0" smtClean="0">
                <a:solidFill>
                  <a:srgbClr val="0070C0"/>
                </a:solidFill>
                <a:latin typeface="Arial" panose="020B0604020202020204" pitchFamily="34" charset="0"/>
                <a:cs typeface="Arial" panose="020B0604020202020204" pitchFamily="34" charset="0"/>
              </a:rPr>
              <a:t> </a:t>
            </a:r>
            <a:r>
              <a:rPr lang="fr-FR" sz="1200" b="1" i="1" dirty="0" smtClean="0">
                <a:solidFill>
                  <a:srgbClr val="0070C0"/>
                </a:solidFill>
                <a:latin typeface="Arial" panose="020B0604020202020204" pitchFamily="34" charset="0"/>
                <a:cs typeface="Arial" panose="020B0604020202020204" pitchFamily="34" charset="0"/>
              </a:rPr>
              <a:t>Nicolas </a:t>
            </a:r>
            <a:r>
              <a:rPr lang="fr-FR" sz="1200" b="1" i="1" dirty="0">
                <a:solidFill>
                  <a:srgbClr val="0070C0"/>
                </a:solidFill>
                <a:latin typeface="Arial" panose="020B0604020202020204" pitchFamily="34" charset="0"/>
                <a:cs typeface="Arial" panose="020B0604020202020204" pitchFamily="34" charset="0"/>
              </a:rPr>
              <a:t>Machiavel</a:t>
            </a:r>
          </a:p>
          <a:p>
            <a:pPr>
              <a:spcBef>
                <a:spcPct val="20000"/>
              </a:spcBef>
              <a:buClr>
                <a:schemeClr val="tx1"/>
              </a:buClr>
              <a:defRPr/>
            </a:pPr>
            <a:endParaRPr lang="fr-FR" sz="1050" b="1" i="1" dirty="0">
              <a:latin typeface="Arial" panose="020B0604020202020204" pitchFamily="34" charset="0"/>
              <a:cs typeface="Arial" panose="020B0604020202020204" pitchFamily="34" charset="0"/>
            </a:endParaRPr>
          </a:p>
          <a:p>
            <a:pPr>
              <a:spcBef>
                <a:spcPct val="20000"/>
              </a:spcBef>
              <a:buClr>
                <a:schemeClr val="tx1"/>
              </a:buClr>
              <a:defRPr/>
            </a:pPr>
            <a:endParaRPr lang="fr-FR" sz="1050" b="1" i="1" dirty="0">
              <a:latin typeface="Arial" panose="020B0604020202020204" pitchFamily="34" charset="0"/>
              <a:cs typeface="Arial" panose="020B0604020202020204" pitchFamily="34" charset="0"/>
            </a:endParaRPr>
          </a:p>
          <a:p>
            <a:pPr indent="-355600">
              <a:buClr>
                <a:schemeClr val="bg2"/>
              </a:buClr>
              <a:defRPr/>
            </a:pPr>
            <a:r>
              <a:rPr lang="fr-FR" sz="2000" dirty="0">
                <a:latin typeface="Arial" panose="020B0604020202020204" pitchFamily="34" charset="0"/>
                <a:cs typeface="Arial" panose="020B0604020202020204" pitchFamily="34" charset="0"/>
              </a:rPr>
              <a:t>« C'est au pied du mur qu'on voit le mieux le mur »</a:t>
            </a:r>
            <a:r>
              <a:rPr lang="fr-FR" sz="2000" b="1" i="1" dirty="0">
                <a:latin typeface="Arial" panose="020B0604020202020204" pitchFamily="34" charset="0"/>
                <a:cs typeface="Arial" panose="020B0604020202020204" pitchFamily="34" charset="0"/>
              </a:rPr>
              <a:t>  </a:t>
            </a:r>
            <a:r>
              <a:rPr lang="fr-FR" sz="1200" b="1" i="1" dirty="0" smtClean="0">
                <a:solidFill>
                  <a:srgbClr val="0070C0"/>
                </a:solidFill>
                <a:latin typeface="Arial" panose="020B0604020202020204" pitchFamily="34" charset="0"/>
                <a:cs typeface="Arial" panose="020B0604020202020204" pitchFamily="34" charset="0"/>
              </a:rPr>
              <a:t>Lao-Tseu </a:t>
            </a:r>
            <a:r>
              <a:rPr lang="fr-FR" sz="1200" b="1" i="1" dirty="0">
                <a:solidFill>
                  <a:srgbClr val="0070C0"/>
                </a:solidFill>
                <a:latin typeface="Arial" panose="020B0604020202020204" pitchFamily="34" charset="0"/>
                <a:cs typeface="Arial" panose="020B0604020202020204" pitchFamily="34" charset="0"/>
              </a:rPr>
              <a:t>ou Confucius</a:t>
            </a:r>
          </a:p>
          <a:p>
            <a:pPr indent="-355600">
              <a:buClr>
                <a:schemeClr val="bg2"/>
              </a:buClr>
              <a:defRPr/>
            </a:pPr>
            <a:endParaRPr lang="fr-FR" sz="1050" b="1" i="1" dirty="0" smtClean="0">
              <a:latin typeface="Arial" panose="020B0604020202020204" pitchFamily="34" charset="0"/>
              <a:cs typeface="Arial" panose="020B0604020202020204" pitchFamily="34" charset="0"/>
            </a:endParaRPr>
          </a:p>
          <a:p>
            <a:pPr indent="-355600">
              <a:buClr>
                <a:schemeClr val="bg2"/>
              </a:buClr>
              <a:defRPr/>
            </a:pPr>
            <a:endParaRPr lang="fr-FR" sz="1050" b="1" i="1" dirty="0">
              <a:latin typeface="Arial" panose="020B0604020202020204" pitchFamily="34" charset="0"/>
              <a:cs typeface="Arial" panose="020B0604020202020204" pitchFamily="34" charset="0"/>
            </a:endParaRPr>
          </a:p>
          <a:p>
            <a:pPr>
              <a:spcBef>
                <a:spcPct val="20000"/>
              </a:spcBef>
              <a:buClr>
                <a:schemeClr val="tx1"/>
              </a:buClr>
              <a:defRPr/>
            </a:pPr>
            <a:r>
              <a:rPr lang="fr-FR" sz="2000" dirty="0">
                <a:latin typeface="Arial" panose="020B0604020202020204" pitchFamily="34" charset="0"/>
                <a:cs typeface="Arial" panose="020B0604020202020204" pitchFamily="34" charset="0"/>
              </a:rPr>
              <a:t>« Les tuiles qui protègent de la pluie ont toutes été posées </a:t>
            </a:r>
            <a:br>
              <a:rPr lang="fr-FR" sz="2000" dirty="0">
                <a:latin typeface="Arial" panose="020B0604020202020204" pitchFamily="34" charset="0"/>
                <a:cs typeface="Arial" panose="020B0604020202020204" pitchFamily="34" charset="0"/>
              </a:rPr>
            </a:br>
            <a:r>
              <a:rPr lang="fr-FR" sz="2000" dirty="0">
                <a:latin typeface="Arial" panose="020B0604020202020204" pitchFamily="34" charset="0"/>
                <a:cs typeface="Arial" panose="020B0604020202020204" pitchFamily="34" charset="0"/>
              </a:rPr>
              <a:t>  </a:t>
            </a:r>
            <a:r>
              <a:rPr lang="fr-FR" sz="2000" dirty="0" smtClean="0">
                <a:latin typeface="Arial" panose="020B0604020202020204" pitchFamily="34" charset="0"/>
                <a:cs typeface="Arial" panose="020B0604020202020204" pitchFamily="34" charset="0"/>
              </a:rPr>
              <a:t> par </a:t>
            </a:r>
            <a:r>
              <a:rPr lang="fr-FR" sz="2000" dirty="0">
                <a:latin typeface="Arial" panose="020B0604020202020204" pitchFamily="34" charset="0"/>
                <a:cs typeface="Arial" panose="020B0604020202020204" pitchFamily="34" charset="0"/>
              </a:rPr>
              <a:t>beau temps »  </a:t>
            </a:r>
            <a:r>
              <a:rPr lang="fr-FR" sz="2000" b="1" i="1" dirty="0">
                <a:latin typeface="Arial" panose="020B0604020202020204" pitchFamily="34" charset="0"/>
                <a:cs typeface="Arial" panose="020B0604020202020204" pitchFamily="34" charset="0"/>
              </a:rPr>
              <a:t>  </a:t>
            </a:r>
            <a:r>
              <a:rPr lang="fr-FR" sz="1200" b="1" i="1" dirty="0" smtClean="0">
                <a:solidFill>
                  <a:srgbClr val="0070C0"/>
                </a:solidFill>
                <a:latin typeface="Arial" panose="020B0604020202020204" pitchFamily="34" charset="0"/>
                <a:cs typeface="Arial" panose="020B0604020202020204" pitchFamily="34" charset="0"/>
              </a:rPr>
              <a:t>Proverbe </a:t>
            </a:r>
            <a:r>
              <a:rPr lang="fr-FR" sz="1200" b="1" i="1" dirty="0">
                <a:solidFill>
                  <a:srgbClr val="0070C0"/>
                </a:solidFill>
                <a:latin typeface="Arial" panose="020B0604020202020204" pitchFamily="34" charset="0"/>
                <a:cs typeface="Arial" panose="020B0604020202020204" pitchFamily="34" charset="0"/>
              </a:rPr>
              <a:t>chinois</a:t>
            </a:r>
          </a:p>
          <a:p>
            <a:pPr indent="-355600">
              <a:buClr>
                <a:schemeClr val="bg2"/>
              </a:buClr>
              <a:defRPr/>
            </a:pPr>
            <a:endParaRPr lang="fr-FR" sz="1050" dirty="0">
              <a:latin typeface="Arial" panose="020B0604020202020204" pitchFamily="34" charset="0"/>
              <a:cs typeface="Arial" panose="020B0604020202020204" pitchFamily="34" charset="0"/>
            </a:endParaRPr>
          </a:p>
          <a:p>
            <a:pPr indent="-355600">
              <a:buClr>
                <a:schemeClr val="bg2"/>
              </a:buClr>
              <a:defRPr/>
            </a:pPr>
            <a:endParaRPr lang="fr-FR" sz="1050" dirty="0">
              <a:latin typeface="Arial" panose="020B0604020202020204" pitchFamily="34" charset="0"/>
              <a:cs typeface="Arial" panose="020B0604020202020204" pitchFamily="34" charset="0"/>
            </a:endParaRPr>
          </a:p>
          <a:p>
            <a:pPr>
              <a:spcBef>
                <a:spcPct val="20000"/>
              </a:spcBef>
              <a:buClr>
                <a:schemeClr val="tx1"/>
              </a:buClr>
              <a:defRPr/>
            </a:pPr>
            <a:r>
              <a:rPr lang="fr-FR" sz="2000" dirty="0">
                <a:latin typeface="Arial" panose="020B0604020202020204" pitchFamily="34" charset="0"/>
                <a:cs typeface="Arial" panose="020B0604020202020204" pitchFamily="34" charset="0"/>
              </a:rPr>
              <a:t>« Qui n'a rien ne risque rien. Qui ne risque rien n'a rien »</a:t>
            </a:r>
            <a:r>
              <a:rPr lang="fr-FR" sz="2000" b="1" i="1" dirty="0">
                <a:latin typeface="Arial" panose="020B0604020202020204" pitchFamily="34" charset="0"/>
                <a:cs typeface="Arial" panose="020B0604020202020204" pitchFamily="34" charset="0"/>
              </a:rPr>
              <a:t>  </a:t>
            </a:r>
            <a:r>
              <a:rPr lang="fr-FR" sz="1200" b="1" i="1" dirty="0" smtClean="0">
                <a:solidFill>
                  <a:srgbClr val="0070C0"/>
                </a:solidFill>
                <a:latin typeface="Arial" panose="020B0604020202020204" pitchFamily="34" charset="0"/>
                <a:cs typeface="Arial" panose="020B0604020202020204" pitchFamily="34" charset="0"/>
              </a:rPr>
              <a:t>Proverbe </a:t>
            </a:r>
            <a:r>
              <a:rPr lang="fr-FR" sz="1200" b="1" i="1" dirty="0">
                <a:solidFill>
                  <a:srgbClr val="0070C0"/>
                </a:solidFill>
                <a:latin typeface="Arial" panose="020B0604020202020204" pitchFamily="34" charset="0"/>
                <a:cs typeface="Arial" panose="020B0604020202020204" pitchFamily="34" charset="0"/>
              </a:rPr>
              <a:t>Français</a:t>
            </a:r>
          </a:p>
          <a:p>
            <a:pPr>
              <a:spcBef>
                <a:spcPct val="20000"/>
              </a:spcBef>
              <a:buClr>
                <a:schemeClr val="tx1"/>
              </a:buClr>
              <a:defRPr/>
            </a:pPr>
            <a:endParaRPr lang="fr-FR" b="1" i="1" dirty="0">
              <a:latin typeface="Arial" panose="020B0604020202020204" pitchFamily="34" charset="0"/>
              <a:cs typeface="Arial" panose="020B0604020202020204" pitchFamily="34" charset="0"/>
            </a:endParaRPr>
          </a:p>
          <a:p>
            <a:pPr>
              <a:defRPr/>
            </a:pPr>
            <a:r>
              <a:rPr lang="fr-FR" sz="1600" b="1" i="1" dirty="0">
                <a:latin typeface="Arial" panose="020B0604020202020204" pitchFamily="34" charset="0"/>
                <a:cs typeface="Arial" panose="020B0604020202020204" pitchFamily="34" charset="0"/>
              </a:rPr>
              <a:t>				</a:t>
            </a:r>
            <a:endParaRPr lang="fr-FR" sz="2000" dirty="0">
              <a:latin typeface="Arial" panose="020B0604020202020204" pitchFamily="34" charset="0"/>
              <a:cs typeface="Arial" panose="020B0604020202020204" pitchFamily="34" charset="0"/>
            </a:endParaRP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Les Entreprises et les Systèmes d’Information</a:t>
            </a:r>
            <a:endParaRPr lang="en-US" sz="2800" b="1" dirty="0">
              <a:solidFill>
                <a:schemeClr val="tx1"/>
              </a:solidFill>
              <a:latin typeface="+mn-lt"/>
              <a:ea typeface="+mn-ea"/>
            </a:endParaRPr>
          </a:p>
        </p:txBody>
      </p:sp>
      <p:sp>
        <p:nvSpPr>
          <p:cNvPr id="5" name="Espace réservé du contenu 4"/>
          <p:cNvSpPr>
            <a:spLocks noGrp="1"/>
          </p:cNvSpPr>
          <p:nvPr>
            <p:ph idx="1"/>
          </p:nvPr>
        </p:nvSpPr>
        <p:spPr>
          <a:xfrm>
            <a:off x="185878" y="836712"/>
            <a:ext cx="8706602" cy="4320480"/>
          </a:xfrm>
        </p:spPr>
        <p:txBody>
          <a:bodyPr>
            <a:normAutofit fontScale="92500" lnSpcReduction="20000"/>
          </a:bodyPr>
          <a:lstStyle/>
          <a:p>
            <a:r>
              <a:rPr lang="fr-FR" sz="2000" b="1" kern="0" dirty="0" smtClean="0">
                <a:latin typeface="Arial" pitchFamily="34" charset="0"/>
                <a:cs typeface="Arial" pitchFamily="34" charset="0"/>
              </a:rPr>
              <a:t>Enjeux Concurrentiel</a:t>
            </a:r>
          </a:p>
          <a:p>
            <a:pPr lvl="1"/>
            <a:r>
              <a:rPr lang="fr-FR" sz="1800" b="1" dirty="0" smtClean="0">
                <a:latin typeface="Arial" pitchFamily="34" charset="0"/>
                <a:cs typeface="Arial" pitchFamily="34" charset="0"/>
              </a:rPr>
              <a:t>Image de l’entreprise</a:t>
            </a:r>
          </a:p>
          <a:p>
            <a:pPr lvl="2"/>
            <a:r>
              <a:rPr lang="fr-FR" sz="1600" b="1" dirty="0" smtClean="0">
                <a:latin typeface="Arial" pitchFamily="34" charset="0"/>
                <a:cs typeface="Arial" pitchFamily="34" charset="0"/>
              </a:rPr>
              <a:t>Nombreuses attaques récentes</a:t>
            </a:r>
          </a:p>
          <a:p>
            <a:pPr lvl="2"/>
            <a:r>
              <a:rPr lang="fr-FR" sz="1600" b="1" dirty="0" err="1" smtClean="0">
                <a:latin typeface="Arial" pitchFamily="34" charset="0"/>
                <a:cs typeface="Arial" pitchFamily="34" charset="0"/>
              </a:rPr>
              <a:t>Cybersquatting</a:t>
            </a:r>
            <a:endParaRPr lang="fr-FR" sz="1600" b="1" dirty="0" smtClean="0">
              <a:latin typeface="Arial" pitchFamily="34" charset="0"/>
              <a:cs typeface="Arial" pitchFamily="34" charset="0"/>
            </a:endParaRPr>
          </a:p>
          <a:p>
            <a:pPr lvl="1"/>
            <a:r>
              <a:rPr lang="fr-FR" sz="1800" b="1" dirty="0" smtClean="0">
                <a:latin typeface="Arial" pitchFamily="34" charset="0"/>
                <a:cs typeface="Arial" pitchFamily="34" charset="0"/>
              </a:rPr>
              <a:t>Gestion de crise</a:t>
            </a:r>
            <a:endParaRPr lang="fr-FR" sz="1400" b="1" dirty="0" smtClean="0">
              <a:latin typeface="Arial" pitchFamily="34" charset="0"/>
              <a:cs typeface="Arial" pitchFamily="34" charset="0"/>
            </a:endParaRPr>
          </a:p>
          <a:p>
            <a:pPr marL="342900" lvl="1" indent="-342900">
              <a:buFont typeface="Arial" pitchFamily="34" charset="0"/>
              <a:buChar char="•"/>
            </a:pPr>
            <a:r>
              <a:rPr lang="fr-FR" sz="2000" b="1" kern="0" dirty="0" smtClean="0">
                <a:latin typeface="Arial" pitchFamily="34" charset="0"/>
                <a:cs typeface="Arial" pitchFamily="34" charset="0"/>
              </a:rPr>
              <a:t>Intelligence économique /</a:t>
            </a:r>
          </a:p>
          <a:p>
            <a:pPr marL="342900" lvl="1" indent="-342900">
              <a:buNone/>
            </a:pPr>
            <a:r>
              <a:rPr lang="fr-FR" sz="2000" b="1" kern="0" dirty="0" smtClean="0">
                <a:latin typeface="Arial" pitchFamily="34" charset="0"/>
                <a:cs typeface="Arial" pitchFamily="34" charset="0"/>
              </a:rPr>
              <a:t>	Espionnage industriel</a:t>
            </a:r>
            <a:endParaRPr lang="fr-FR" sz="1400" b="1" kern="0" dirty="0" smtClean="0">
              <a:latin typeface="Arial" pitchFamily="34" charset="0"/>
              <a:cs typeface="Arial" pitchFamily="34" charset="0"/>
            </a:endParaRPr>
          </a:p>
          <a:p>
            <a:r>
              <a:rPr lang="fr-FR" sz="2000" b="1" kern="0" dirty="0" smtClean="0">
                <a:latin typeface="Arial" pitchFamily="34" charset="0"/>
                <a:cs typeface="Arial" pitchFamily="34" charset="0"/>
              </a:rPr>
              <a:t>SI vulnérable</a:t>
            </a:r>
          </a:p>
          <a:p>
            <a:pPr lvl="1"/>
            <a:r>
              <a:rPr lang="fr-FR" sz="1800" b="1" dirty="0" smtClean="0">
                <a:latin typeface="Arial" pitchFamily="34" charset="0"/>
                <a:cs typeface="Arial" pitchFamily="34" charset="0"/>
              </a:rPr>
              <a:t>Eclatement de l’entreprise</a:t>
            </a:r>
          </a:p>
          <a:p>
            <a:pPr lvl="1">
              <a:buNone/>
            </a:pPr>
            <a:r>
              <a:rPr lang="fr-FR" sz="1800" b="1" dirty="0" smtClean="0">
                <a:latin typeface="Arial" pitchFamily="34" charset="0"/>
                <a:cs typeface="Arial" pitchFamily="34" charset="0"/>
              </a:rPr>
              <a:t>	(mobilité, tierces parties, </a:t>
            </a:r>
            <a:r>
              <a:rPr lang="fr-FR" sz="1800" b="1" dirty="0" err="1" smtClean="0">
                <a:latin typeface="Arial" pitchFamily="34" charset="0"/>
                <a:cs typeface="Arial" pitchFamily="34" charset="0"/>
              </a:rPr>
              <a:t>cloud</a:t>
            </a:r>
            <a:r>
              <a:rPr lang="fr-FR" sz="1800" b="1" dirty="0" smtClean="0">
                <a:latin typeface="Arial" pitchFamily="34" charset="0"/>
                <a:cs typeface="Arial" pitchFamily="34" charset="0"/>
              </a:rPr>
              <a:t>,…)</a:t>
            </a:r>
          </a:p>
          <a:p>
            <a:pPr lvl="1"/>
            <a:r>
              <a:rPr lang="fr-FR" sz="1800" b="1" dirty="0" smtClean="0">
                <a:latin typeface="Arial" pitchFamily="34" charset="0"/>
                <a:cs typeface="Arial" pitchFamily="34" charset="0"/>
              </a:rPr>
              <a:t>Naïveté, curiosité des employés (clefs USB abandonnées, www)</a:t>
            </a:r>
            <a:endParaRPr lang="fr-FR" sz="1800" dirty="0" smtClean="0">
              <a:latin typeface="Arial" pitchFamily="34" charset="0"/>
              <a:cs typeface="Arial" pitchFamily="34" charset="0"/>
            </a:endParaRPr>
          </a:p>
          <a:p>
            <a:pPr lvl="1"/>
            <a:r>
              <a:rPr lang="fr-FR" sz="1800" b="1" dirty="0" smtClean="0">
                <a:latin typeface="Arial" pitchFamily="34" charset="0"/>
                <a:cs typeface="Arial" pitchFamily="34" charset="0"/>
              </a:rPr>
              <a:t>Grande distribution des technologies : </a:t>
            </a:r>
            <a:r>
              <a:rPr lang="fr-FR" sz="1800" dirty="0" err="1" smtClean="0">
                <a:latin typeface="Arial" pitchFamily="34" charset="0"/>
                <a:cs typeface="Arial" pitchFamily="34" charset="0"/>
              </a:rPr>
              <a:t>Consumérisation</a:t>
            </a:r>
            <a:r>
              <a:rPr lang="fr-FR" sz="1800" dirty="0" smtClean="0">
                <a:latin typeface="Arial" pitchFamily="34" charset="0"/>
                <a:cs typeface="Arial" pitchFamily="34" charset="0"/>
              </a:rPr>
              <a:t> (BYOD)</a:t>
            </a:r>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sp>
        <p:nvSpPr>
          <p:cNvPr id="11" name="ZoneTexte 10"/>
          <p:cNvSpPr txBox="1"/>
          <p:nvPr/>
        </p:nvSpPr>
        <p:spPr>
          <a:xfrm>
            <a:off x="755576" y="4941168"/>
            <a:ext cx="7992888" cy="7078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wrap="square" rtlCol="0">
            <a:spAutoFit/>
          </a:bodyPr>
          <a:lstStyle/>
          <a:p>
            <a:pPr marL="0" lvl="1" algn="ctr"/>
            <a:r>
              <a:rPr lang="fr-FR" sz="2000" b="1" i="1" dirty="0" smtClean="0">
                <a:solidFill>
                  <a:schemeClr val="accent2">
                    <a:lumMod val="75000"/>
                  </a:schemeClr>
                </a:solidFill>
                <a:latin typeface="Arial" pitchFamily="34" charset="0"/>
                <a:cs typeface="Arial" pitchFamily="34" charset="0"/>
              </a:rPr>
              <a:t>Seules 14 % des entreprises considèrent les cyber-menaces comme faisant partie de leurs 3 principaux risques!</a:t>
            </a:r>
            <a:endParaRPr lang="fr-FR" b="1" i="1" dirty="0" smtClean="0">
              <a:solidFill>
                <a:schemeClr val="accent2">
                  <a:lumMod val="75000"/>
                </a:schemeClr>
              </a:solidFill>
              <a:latin typeface="Arial" pitchFamily="34" charset="0"/>
              <a:cs typeface="Arial" pitchFamily="34" charset="0"/>
            </a:endParaRPr>
          </a:p>
        </p:txBody>
      </p:sp>
      <p:sp>
        <p:nvSpPr>
          <p:cNvPr id="12" name="ZoneTexte 11"/>
          <p:cNvSpPr txBox="1"/>
          <p:nvPr/>
        </p:nvSpPr>
        <p:spPr>
          <a:xfrm>
            <a:off x="7740352" y="5672281"/>
            <a:ext cx="1368152" cy="276999"/>
          </a:xfrm>
          <a:prstGeom prst="rect">
            <a:avLst/>
          </a:prstGeom>
          <a:noFill/>
        </p:spPr>
        <p:txBody>
          <a:bodyPr wrap="square" rtlCol="0">
            <a:spAutoFit/>
          </a:bodyPr>
          <a:lstStyle/>
          <a:p>
            <a:r>
              <a:rPr lang="fr-FR" sz="1200" i="1" dirty="0" smtClean="0"/>
              <a:t>Source : </a:t>
            </a:r>
            <a:r>
              <a:rPr lang="fr-FR" sz="1200" i="1" dirty="0" err="1" smtClean="0"/>
              <a:t>Kaspersky</a:t>
            </a:r>
            <a:endParaRPr lang="fr-FR" sz="1200" i="1" dirty="0"/>
          </a:p>
        </p:txBody>
      </p:sp>
      <p:sp>
        <p:nvSpPr>
          <p:cNvPr id="14" name="ZoneTexte 13"/>
          <p:cNvSpPr txBox="1"/>
          <p:nvPr/>
        </p:nvSpPr>
        <p:spPr>
          <a:xfrm>
            <a:off x="5940152" y="3645024"/>
            <a:ext cx="3096344" cy="276999"/>
          </a:xfrm>
          <a:prstGeom prst="rect">
            <a:avLst/>
          </a:prstGeom>
          <a:noFill/>
        </p:spPr>
        <p:txBody>
          <a:bodyPr wrap="square" rtlCol="0">
            <a:spAutoFit/>
          </a:bodyPr>
          <a:lstStyle/>
          <a:p>
            <a:r>
              <a:rPr lang="fr-FR" sz="1200" i="1" dirty="0" smtClean="0"/>
              <a:t>Site de </a:t>
            </a:r>
            <a:r>
              <a:rPr lang="fr-FR" sz="1200" i="1" dirty="0"/>
              <a:t>Malaysia </a:t>
            </a:r>
            <a:r>
              <a:rPr lang="fr-FR" sz="1200" i="1" dirty="0" smtClean="0"/>
              <a:t>Airlines piraté le 26 janv. 2015</a:t>
            </a:r>
            <a:endParaRPr lang="fr-FR" sz="1200" i="1" dirty="0"/>
          </a:p>
        </p:txBody>
      </p:sp>
      <p:pic>
        <p:nvPicPr>
          <p:cNvPr id="1027"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72000" y="920304"/>
            <a:ext cx="4508775" cy="252909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71999" y="1268760"/>
            <a:ext cx="4508775" cy="2180636"/>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5387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p:cTn id="13" dur="1000" fill="hold"/>
                                        <p:tgtEl>
                                          <p:spTgt spid="1028"/>
                                        </p:tgtEl>
                                        <p:attrNameLst>
                                          <p:attrName>ppt_w</p:attrName>
                                        </p:attrNameLst>
                                      </p:cBhvr>
                                      <p:tavLst>
                                        <p:tav tm="0">
                                          <p:val>
                                            <p:fltVal val="0"/>
                                          </p:val>
                                        </p:tav>
                                        <p:tav tm="100000">
                                          <p:val>
                                            <p:strVal val="#ppt_w"/>
                                          </p:val>
                                        </p:tav>
                                      </p:tavLst>
                                    </p:anim>
                                    <p:anim calcmode="lin" valueType="num">
                                      <p:cBhvr>
                                        <p:cTn id="14" dur="1000" fill="hold"/>
                                        <p:tgtEl>
                                          <p:spTgt spid="1028"/>
                                        </p:tgtEl>
                                        <p:attrNameLst>
                                          <p:attrName>ppt_h</p:attrName>
                                        </p:attrNameLst>
                                      </p:cBhvr>
                                      <p:tavLst>
                                        <p:tav tm="0">
                                          <p:val>
                                            <p:fltVal val="0"/>
                                          </p:val>
                                        </p:tav>
                                        <p:tav tm="100000">
                                          <p:val>
                                            <p:strVal val="#ppt_h"/>
                                          </p:val>
                                        </p:tav>
                                      </p:tavLst>
                                    </p:anim>
                                    <p:anim calcmode="lin" valueType="num">
                                      <p:cBhvr>
                                        <p:cTn id="15" dur="1000" fill="hold"/>
                                        <p:tgtEl>
                                          <p:spTgt spid="1028"/>
                                        </p:tgtEl>
                                        <p:attrNameLst>
                                          <p:attrName>style.rotation</p:attrName>
                                        </p:attrNameLst>
                                      </p:cBhvr>
                                      <p:tavLst>
                                        <p:tav tm="0">
                                          <p:val>
                                            <p:fltVal val="90"/>
                                          </p:val>
                                        </p:tav>
                                        <p:tav tm="100000">
                                          <p:val>
                                            <p:fltVal val="0"/>
                                          </p:val>
                                        </p:tav>
                                      </p:tavLst>
                                    </p:anim>
                                    <p:animEffect transition="in" filter="fade">
                                      <p:cBhvr>
                                        <p:cTn id="16" dur="1000"/>
                                        <p:tgtEl>
                                          <p:spTgt spid="1028"/>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a:solidFill>
                  <a:schemeClr val="tx1"/>
                </a:solidFill>
                <a:latin typeface="+mn-lt"/>
                <a:ea typeface="+mn-ea"/>
              </a:rPr>
              <a:t>Agenda</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21</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sp>
        <p:nvSpPr>
          <p:cNvPr id="9" name="ZoneTexte 8"/>
          <p:cNvSpPr txBox="1"/>
          <p:nvPr/>
        </p:nvSpPr>
        <p:spPr>
          <a:xfrm>
            <a:off x="395536" y="1048668"/>
            <a:ext cx="8136904" cy="3046988"/>
          </a:xfrm>
          <a:prstGeom prst="rect">
            <a:avLst/>
          </a:prstGeom>
          <a:noFill/>
        </p:spPr>
        <p:txBody>
          <a:bodyPr wrap="square" rtlCol="0">
            <a:spAutoFit/>
          </a:bodyPr>
          <a:lstStyle/>
          <a:p>
            <a:pPr marL="342900" lvl="1" indent="-342900">
              <a:buFont typeface="+mj-lt"/>
              <a:buAutoNum type="arabicPeriod"/>
            </a:pPr>
            <a:r>
              <a:rPr lang="fr-FR" sz="2400" dirty="0" smtClean="0">
                <a:solidFill>
                  <a:schemeClr val="accent5">
                    <a:lumMod val="50000"/>
                  </a:schemeClr>
                </a:solidFill>
              </a:rPr>
              <a:t>Contexte</a:t>
            </a:r>
          </a:p>
          <a:p>
            <a:pPr marL="342900" lvl="1" indent="-342900">
              <a:buFont typeface="+mj-lt"/>
              <a:buAutoNum type="arabicPeriod"/>
            </a:pPr>
            <a:r>
              <a:rPr lang="fr-FR" sz="2400" dirty="0" smtClean="0">
                <a:solidFill>
                  <a:schemeClr val="accent5">
                    <a:lumMod val="50000"/>
                  </a:schemeClr>
                </a:solidFill>
              </a:rPr>
              <a:t>Les Entreprises et les Systèmes d’Information</a:t>
            </a:r>
          </a:p>
          <a:p>
            <a:pPr marL="342900" lvl="1" indent="-342900">
              <a:buFont typeface="+mj-lt"/>
              <a:buAutoNum type="arabicPeriod"/>
            </a:pPr>
            <a:r>
              <a:rPr lang="fr-FR" sz="2400" b="1" dirty="0" smtClean="0"/>
              <a:t>Nouveaux Enjeux, Nouvelles Menaces , Nouveaux Usages</a:t>
            </a:r>
          </a:p>
          <a:p>
            <a:pPr marL="342900" lvl="1" indent="-342900">
              <a:buFont typeface="+mj-lt"/>
              <a:buAutoNum type="arabicPeriod"/>
            </a:pPr>
            <a:r>
              <a:rPr lang="fr-FR" sz="2400" dirty="0" smtClean="0">
                <a:solidFill>
                  <a:schemeClr val="accent5">
                    <a:lumMod val="50000"/>
                  </a:schemeClr>
                </a:solidFill>
              </a:rPr>
              <a:t>Principales Menaces</a:t>
            </a:r>
          </a:p>
          <a:p>
            <a:pPr marL="342900" lvl="1" indent="-342900">
              <a:buFont typeface="+mj-lt"/>
              <a:buAutoNum type="arabicPeriod"/>
            </a:pPr>
            <a:r>
              <a:rPr lang="fr-FR" sz="2400" dirty="0" smtClean="0">
                <a:solidFill>
                  <a:schemeClr val="accent5">
                    <a:lumMod val="50000"/>
                  </a:schemeClr>
                </a:solidFill>
              </a:rPr>
              <a:t>Les Grands Principes de la Sécurité Informatique</a:t>
            </a:r>
          </a:p>
          <a:p>
            <a:pPr marL="342900" lvl="1" indent="-342900">
              <a:buFont typeface="+mj-lt"/>
              <a:buAutoNum type="arabicPeriod"/>
            </a:pPr>
            <a:r>
              <a:rPr lang="fr-FR" sz="2400" dirty="0" smtClean="0">
                <a:solidFill>
                  <a:schemeClr val="accent5">
                    <a:lumMod val="50000"/>
                  </a:schemeClr>
                </a:solidFill>
              </a:rPr>
              <a:t>Responsable Sécurité du Système d’Information</a:t>
            </a:r>
          </a:p>
          <a:p>
            <a:pPr marL="342900" lvl="1" indent="-342900">
              <a:buFont typeface="+mj-lt"/>
              <a:buAutoNum type="arabicPeriod"/>
            </a:pPr>
            <a:r>
              <a:rPr lang="fr-FR" sz="2400" dirty="0" smtClean="0">
                <a:solidFill>
                  <a:schemeClr val="accent5">
                    <a:lumMod val="50000"/>
                  </a:schemeClr>
                </a:solidFill>
              </a:rPr>
              <a:t>Le Cloud </a:t>
            </a:r>
            <a:r>
              <a:rPr lang="fr-FR" sz="2400" dirty="0" err="1" smtClean="0">
                <a:solidFill>
                  <a:schemeClr val="accent5">
                    <a:lumMod val="50000"/>
                  </a:schemeClr>
                </a:solidFill>
              </a:rPr>
              <a:t>Computing</a:t>
            </a:r>
            <a:endParaRPr lang="fr-FR" sz="2400" dirty="0" smtClean="0">
              <a:solidFill>
                <a:schemeClr val="accent5">
                  <a:lumMod val="50000"/>
                </a:schemeClr>
              </a:solidFill>
            </a:endParaRPr>
          </a:p>
          <a:p>
            <a:pPr marL="342900" lvl="1" indent="-342900">
              <a:buFont typeface="+mj-lt"/>
              <a:buAutoNum type="arabicPeriod"/>
            </a:pPr>
            <a:r>
              <a:rPr lang="fr-FR" sz="2400" dirty="0" smtClean="0">
                <a:solidFill>
                  <a:schemeClr val="accent5">
                    <a:lumMod val="50000"/>
                  </a:schemeClr>
                </a:solidFill>
              </a:rPr>
              <a:t>Conclusion</a:t>
            </a:r>
          </a:p>
        </p:txBody>
      </p:sp>
    </p:spTree>
    <p:extLst>
      <p:ext uri="{BB962C8B-B14F-4D97-AF65-F5344CB8AC3E}">
        <p14:creationId xmlns:p14="http://schemas.microsoft.com/office/powerpoint/2010/main" val="3998623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lvl="0"/>
            <a:r>
              <a:rPr lang="fr-FR" sz="2800" b="1" dirty="0" smtClean="0">
                <a:solidFill>
                  <a:schemeClr val="tx1"/>
                </a:solidFill>
                <a:latin typeface="+mn-lt"/>
                <a:ea typeface="+mn-ea"/>
              </a:rPr>
              <a:t>Nouveaux Enjeux</a:t>
            </a:r>
            <a:r>
              <a:rPr lang="fr-FR" sz="2800" b="1" dirty="0">
                <a:solidFill>
                  <a:schemeClr val="tx1"/>
                </a:solidFill>
                <a:latin typeface="+mn-lt"/>
                <a:ea typeface="+mn-ea"/>
              </a:rPr>
              <a:t>, </a:t>
            </a:r>
            <a:r>
              <a:rPr lang="fr-FR" sz="2800" b="1" dirty="0" smtClean="0">
                <a:solidFill>
                  <a:schemeClr val="tx1"/>
                </a:solidFill>
                <a:latin typeface="+mn-lt"/>
                <a:ea typeface="+mn-ea"/>
              </a:rPr>
              <a:t>Nouvelles Menaces</a:t>
            </a:r>
            <a:endParaRPr lang="en-US" sz="2800" b="1" dirty="0">
              <a:solidFill>
                <a:schemeClr val="tx1"/>
              </a:solidFill>
              <a:latin typeface="+mn-lt"/>
              <a:ea typeface="+mn-ea"/>
            </a:endParaRPr>
          </a:p>
        </p:txBody>
      </p:sp>
      <p:sp>
        <p:nvSpPr>
          <p:cNvPr id="5" name="Espace réservé du contenu 4"/>
          <p:cNvSpPr>
            <a:spLocks noGrp="1"/>
          </p:cNvSpPr>
          <p:nvPr>
            <p:ph idx="1"/>
          </p:nvPr>
        </p:nvSpPr>
        <p:spPr>
          <a:xfrm>
            <a:off x="257886" y="908720"/>
            <a:ext cx="8706602" cy="5040560"/>
          </a:xfrm>
        </p:spPr>
        <p:txBody>
          <a:bodyPr>
            <a:normAutofit fontScale="92500" lnSpcReduction="20000"/>
          </a:bodyPr>
          <a:lstStyle/>
          <a:p>
            <a:pPr marL="342900" lvl="1" indent="-342900">
              <a:buFont typeface="Arial" pitchFamily="34" charset="0"/>
              <a:buChar char="•"/>
            </a:pPr>
            <a:r>
              <a:rPr lang="fr-FR" sz="2000" b="1" kern="0" dirty="0" smtClean="0">
                <a:latin typeface="Arial" pitchFamily="34" charset="0"/>
                <a:cs typeface="Arial" pitchFamily="34" charset="0"/>
              </a:rPr>
              <a:t>Pendant longtemps, piratage = gloire ou déni de service, </a:t>
            </a:r>
          </a:p>
          <a:p>
            <a:pPr marL="342900" lvl="1" indent="-342900">
              <a:buFont typeface="Arial" pitchFamily="34" charset="0"/>
              <a:buChar char="•"/>
            </a:pPr>
            <a:r>
              <a:rPr lang="fr-FR" sz="2000" b="1" kern="0" dirty="0" smtClean="0">
                <a:latin typeface="Arial" pitchFamily="34" charset="0"/>
                <a:cs typeface="Arial" pitchFamily="34" charset="0"/>
              </a:rPr>
              <a:t>Aujourd’hui : vol, exploitation des ressources (</a:t>
            </a:r>
            <a:r>
              <a:rPr lang="fr-FR" sz="2000" b="1" kern="0" dirty="0" err="1" smtClean="0">
                <a:latin typeface="Arial" pitchFamily="34" charset="0"/>
                <a:cs typeface="Arial" pitchFamily="34" charset="0"/>
              </a:rPr>
              <a:t>botnet</a:t>
            </a:r>
            <a:r>
              <a:rPr lang="fr-FR" sz="2000" b="1" kern="0" dirty="0" smtClean="0">
                <a:latin typeface="Arial" pitchFamily="34" charset="0"/>
                <a:cs typeface="Arial" pitchFamily="34" charset="0"/>
              </a:rPr>
              <a:t>)</a:t>
            </a:r>
          </a:p>
          <a:p>
            <a:pPr marL="342900" lvl="1" indent="-342900">
              <a:buFont typeface="Arial" pitchFamily="34" charset="0"/>
              <a:buChar char="•"/>
            </a:pPr>
            <a:r>
              <a:rPr lang="fr-FR" sz="2000" b="1" kern="0" dirty="0" smtClean="0">
                <a:latin typeface="Arial" pitchFamily="34" charset="0"/>
                <a:cs typeface="Arial" pitchFamily="34" charset="0"/>
              </a:rPr>
              <a:t>Economie parallèle </a:t>
            </a:r>
            <a:r>
              <a:rPr lang="fr-FR" sz="2000" b="1" kern="0" dirty="0" err="1" smtClean="0">
                <a:latin typeface="Arial" pitchFamily="34" charset="0"/>
                <a:cs typeface="Arial" pitchFamily="34" charset="0"/>
              </a:rPr>
              <a:t>Cybermafia</a:t>
            </a:r>
            <a:r>
              <a:rPr lang="fr-FR" sz="2000" b="1" kern="0" dirty="0" smtClean="0">
                <a:latin typeface="Arial" pitchFamily="34" charset="0"/>
                <a:cs typeface="Arial" pitchFamily="34" charset="0"/>
              </a:rPr>
              <a:t>, cybercriminels extrêmement compétents.</a:t>
            </a:r>
          </a:p>
          <a:p>
            <a:pPr lvl="1"/>
            <a:r>
              <a:rPr lang="fr-FR" sz="1800" b="1" dirty="0" smtClean="0">
                <a:latin typeface="Arial" pitchFamily="34" charset="0"/>
                <a:cs typeface="Arial" pitchFamily="34" charset="0"/>
              </a:rPr>
              <a:t>Utilisateur + ordinateur = Cible / Produit !</a:t>
            </a:r>
          </a:p>
          <a:p>
            <a:pPr lvl="1"/>
            <a:r>
              <a:rPr lang="fr-FR" sz="1800" b="1" dirty="0" smtClean="0">
                <a:latin typeface="Arial" pitchFamily="34" charset="0"/>
                <a:cs typeface="Arial" pitchFamily="34" charset="0"/>
              </a:rPr>
              <a:t>Bases de données de coordonnées bancaires</a:t>
            </a:r>
          </a:p>
          <a:p>
            <a:pPr lvl="1"/>
            <a:r>
              <a:rPr lang="fr-FR" sz="1800" b="1" dirty="0" err="1" smtClean="0">
                <a:latin typeface="Arial" pitchFamily="34" charset="0"/>
                <a:cs typeface="Arial" pitchFamily="34" charset="0"/>
              </a:rPr>
              <a:t>Botnet</a:t>
            </a:r>
            <a:r>
              <a:rPr lang="fr-FR" sz="1800" b="1" dirty="0" smtClean="0">
                <a:latin typeface="Arial" pitchFamily="34" charset="0"/>
                <a:cs typeface="Arial" pitchFamily="34" charset="0"/>
              </a:rPr>
              <a:t> pour attaques ou diffusion de spam</a:t>
            </a:r>
          </a:p>
          <a:p>
            <a:pPr lvl="1"/>
            <a:r>
              <a:rPr lang="en-US" sz="1800" b="1" dirty="0" smtClean="0">
                <a:latin typeface="Arial" pitchFamily="34" charset="0"/>
                <a:cs typeface="Arial" pitchFamily="34" charset="0"/>
              </a:rPr>
              <a:t>Zero day threat / Menace jour 0</a:t>
            </a:r>
          </a:p>
          <a:p>
            <a:pPr marL="342900" lvl="1" indent="-342900">
              <a:buFont typeface="Arial" pitchFamily="34" charset="0"/>
              <a:buChar char="•"/>
            </a:pPr>
            <a:r>
              <a:rPr lang="fr-FR" sz="2000" b="1" kern="0" dirty="0" smtClean="0">
                <a:latin typeface="Arial" pitchFamily="34" charset="0"/>
                <a:cs typeface="Arial" pitchFamily="34" charset="0"/>
              </a:rPr>
              <a:t>Criminalité, terrorisme, guerre : « cyber » !</a:t>
            </a:r>
          </a:p>
          <a:p>
            <a:pPr marL="342900" lvl="1" indent="-342900">
              <a:buFont typeface="Arial" pitchFamily="34" charset="0"/>
              <a:buChar char="•"/>
            </a:pPr>
            <a:r>
              <a:rPr lang="fr-FR" sz="2000" b="1" kern="0" dirty="0" err="1" smtClean="0">
                <a:latin typeface="Arial" pitchFamily="34" charset="0"/>
                <a:cs typeface="Arial" pitchFamily="34" charset="0"/>
              </a:rPr>
              <a:t>Cyberdéfense</a:t>
            </a:r>
            <a:endParaRPr lang="fr-FR" sz="2000" b="1" kern="0" dirty="0" smtClean="0">
              <a:latin typeface="Arial" pitchFamily="34" charset="0"/>
              <a:cs typeface="Arial" pitchFamily="34" charset="0"/>
            </a:endParaRPr>
          </a:p>
          <a:p>
            <a:pPr lvl="1"/>
            <a:r>
              <a:rPr lang="fr-FR" sz="1800" b="1" dirty="0" smtClean="0">
                <a:latin typeface="Arial" pitchFamily="34" charset="0"/>
                <a:cs typeface="Arial" pitchFamily="34" charset="0"/>
              </a:rPr>
              <a:t>Attaque informatique = déclaration de guerre</a:t>
            </a:r>
          </a:p>
          <a:p>
            <a:pPr marL="342900" lvl="1" indent="-342900">
              <a:buFont typeface="Arial" pitchFamily="34" charset="0"/>
              <a:buChar char="•"/>
            </a:pPr>
            <a:r>
              <a:rPr lang="fr-FR" sz="2000" b="1" kern="0" dirty="0" smtClean="0">
                <a:latin typeface="Arial" pitchFamily="34" charset="0"/>
                <a:cs typeface="Arial" pitchFamily="34" charset="0"/>
              </a:rPr>
              <a:t>Attaques autorités de certifications (</a:t>
            </a:r>
            <a:r>
              <a:rPr lang="fr-FR" sz="2000" b="1" kern="0" dirty="0" err="1" smtClean="0">
                <a:latin typeface="Arial" pitchFamily="34" charset="0"/>
                <a:cs typeface="Arial" pitchFamily="34" charset="0"/>
              </a:rPr>
              <a:t>DigiNotar</a:t>
            </a:r>
            <a:r>
              <a:rPr lang="fr-FR" sz="2000" b="1" kern="0" dirty="0" smtClean="0">
                <a:latin typeface="Arial" pitchFamily="34" charset="0"/>
                <a:cs typeface="Arial" pitchFamily="34" charset="0"/>
              </a:rPr>
              <a:t>)</a:t>
            </a:r>
          </a:p>
          <a:p>
            <a:pPr marL="342900" lvl="1" indent="-342900">
              <a:buFont typeface="Arial" pitchFamily="34" charset="0"/>
              <a:buChar char="•"/>
            </a:pPr>
            <a:r>
              <a:rPr lang="fr-FR" sz="2000" b="1" kern="0" dirty="0" smtClean="0">
                <a:latin typeface="Arial" pitchFamily="34" charset="0"/>
                <a:cs typeface="Arial" pitchFamily="34" charset="0"/>
              </a:rPr>
              <a:t>APT : Advanced Persistent </a:t>
            </a:r>
            <a:r>
              <a:rPr lang="fr-FR" sz="2000" b="1" kern="0" dirty="0" err="1" smtClean="0">
                <a:latin typeface="Arial" pitchFamily="34" charset="0"/>
                <a:cs typeface="Arial" pitchFamily="34" charset="0"/>
              </a:rPr>
              <a:t>Threats</a:t>
            </a:r>
            <a:r>
              <a:rPr lang="fr-FR" sz="2000" b="1" kern="0" dirty="0" smtClean="0">
                <a:latin typeface="Arial" pitchFamily="34" charset="0"/>
                <a:cs typeface="Arial" pitchFamily="34" charset="0"/>
              </a:rPr>
              <a:t> </a:t>
            </a:r>
            <a:r>
              <a:rPr lang="fr-FR" sz="1800" b="1" dirty="0" smtClean="0">
                <a:latin typeface="Arial" pitchFamily="34" charset="0"/>
                <a:cs typeface="Arial" pitchFamily="34" charset="0"/>
              </a:rPr>
              <a:t>(</a:t>
            </a:r>
            <a:r>
              <a:rPr lang="fr-FR" sz="1800" b="1" dirty="0" err="1" smtClean="0">
                <a:latin typeface="Arial" pitchFamily="34" charset="0"/>
                <a:cs typeface="Arial" pitchFamily="34" charset="0"/>
              </a:rPr>
              <a:t>Stuxnet</a:t>
            </a:r>
            <a:r>
              <a:rPr lang="fr-FR" sz="1800" b="1" dirty="0" smtClean="0">
                <a:latin typeface="Arial" pitchFamily="34" charset="0"/>
                <a:cs typeface="Arial" pitchFamily="34" charset="0"/>
              </a:rPr>
              <a:t>)</a:t>
            </a:r>
          </a:p>
          <a:p>
            <a:pPr lvl="1"/>
            <a:r>
              <a:rPr lang="fr-FR" sz="1800" b="1" dirty="0">
                <a:latin typeface="Arial" pitchFamily="34" charset="0"/>
                <a:cs typeface="Arial" pitchFamily="34" charset="0"/>
              </a:rPr>
              <a:t>Attaque des systèmes industriels souvent moins bien protégés</a:t>
            </a:r>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sp>
        <p:nvSpPr>
          <p:cNvPr id="9" name="ZoneTexte 8"/>
          <p:cNvSpPr txBox="1"/>
          <p:nvPr/>
        </p:nvSpPr>
        <p:spPr>
          <a:xfrm>
            <a:off x="6228184" y="2373848"/>
            <a:ext cx="2843808" cy="193899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wrap="square" rtlCol="0">
            <a:spAutoFit/>
          </a:bodyPr>
          <a:lstStyle/>
          <a:p>
            <a:pPr marL="0" lvl="1" algn="ctr"/>
            <a:r>
              <a:rPr lang="fr-FR" sz="2000" b="1" i="1" dirty="0" smtClean="0">
                <a:solidFill>
                  <a:schemeClr val="accent2">
                    <a:lumMod val="75000"/>
                  </a:schemeClr>
                </a:solidFill>
                <a:latin typeface="Arial" pitchFamily="34" charset="0"/>
                <a:cs typeface="Arial" pitchFamily="34" charset="0"/>
              </a:rPr>
              <a:t>Estonie 2007. Plus grande attaque en DDS. Paralysie de l’ensemble du pays =&gt; Emeutes, pillages, plusieurs M$ de perte</a:t>
            </a:r>
          </a:p>
        </p:txBody>
      </p:sp>
    </p:spTree>
    <p:extLst>
      <p:ext uri="{BB962C8B-B14F-4D97-AF65-F5344CB8AC3E}">
        <p14:creationId xmlns:p14="http://schemas.microsoft.com/office/powerpoint/2010/main" val="1471817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68997" y="4725144"/>
            <a:ext cx="4607259" cy="117133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lvl="0"/>
            <a:r>
              <a:rPr lang="fr-FR" sz="2800" b="1" dirty="0" smtClean="0">
                <a:solidFill>
                  <a:schemeClr val="tx1"/>
                </a:solidFill>
                <a:latin typeface="+mn-lt"/>
                <a:ea typeface="+mn-ea"/>
              </a:rPr>
              <a:t>Cyberguerre ?</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23</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3"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rot="21167931">
            <a:off x="253781" y="786904"/>
            <a:ext cx="3213640" cy="1438236"/>
          </a:xfrm>
          <a:prstGeom prst="rect">
            <a:avLst/>
          </a:prstGeom>
          <a:noFill/>
          <a:ln w="12700">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6412" y="3171930"/>
            <a:ext cx="4217556" cy="1267278"/>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1031" name="Picture 7"/>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473319">
            <a:off x="7130225" y="803908"/>
            <a:ext cx="1686428" cy="954816"/>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ZoneTexte 13"/>
          <p:cNvSpPr txBox="1"/>
          <p:nvPr/>
        </p:nvSpPr>
        <p:spPr>
          <a:xfrm>
            <a:off x="310299" y="2412177"/>
            <a:ext cx="3419871" cy="584775"/>
          </a:xfrm>
          <a:prstGeom prst="rect">
            <a:avLst/>
          </a:prstGeom>
          <a:solidFill>
            <a:schemeClr val="bg1">
              <a:lumMod val="95000"/>
            </a:schemeClr>
          </a:solidFill>
          <a:ln>
            <a:noFill/>
          </a:ln>
          <a:effectLst>
            <a:outerShdw blurRad="127000" dist="38100" dir="2700000" algn="ctr">
              <a:srgbClr val="000000">
                <a:alpha val="45000"/>
              </a:srgbClr>
            </a:outerShdw>
          </a:effectLst>
          <a:scene3d>
            <a:camera prst="perspectiveRight"/>
            <a:lightRig rig="soft" dir="t">
              <a:rot lat="0" lon="0" rev="0"/>
            </a:lightRig>
          </a:scene3d>
          <a:sp3d prstMaterial="translucentPowder">
            <a:bevelT w="203200" h="50800" prst="softRound"/>
          </a:sp3d>
        </p:spPr>
        <p:txBody>
          <a:bodyPr wrap="square" rtlCol="0">
            <a:spAutoFit/>
          </a:bodyPr>
          <a:lstStyle/>
          <a:p>
            <a:r>
              <a:rPr lang="fr-FR" sz="1600" dirty="0">
                <a:latin typeface="Britannic Bold" pitchFamily="34" charset="0"/>
              </a:rPr>
              <a:t>L'Interview qui tue : les spectateurs américains </a:t>
            </a:r>
            <a:r>
              <a:rPr lang="fr-FR" sz="1600" dirty="0" smtClean="0">
                <a:latin typeface="Britannic Bold" pitchFamily="34" charset="0"/>
              </a:rPr>
              <a:t>menacés !</a:t>
            </a:r>
            <a:endParaRPr lang="fr-FR" sz="1600" dirty="0">
              <a:latin typeface="Britannic Bold" pitchFamily="34" charset="0"/>
            </a:endParaRPr>
          </a:p>
        </p:txBody>
      </p:sp>
      <p:pic>
        <p:nvPicPr>
          <p:cNvPr id="1026"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218645" y="908720"/>
            <a:ext cx="2546103" cy="991741"/>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rot="255604">
            <a:off x="4471323" y="3432879"/>
            <a:ext cx="4031438" cy="133270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ZoneTexte 9"/>
          <p:cNvSpPr txBox="1"/>
          <p:nvPr/>
        </p:nvSpPr>
        <p:spPr>
          <a:xfrm rot="21213986">
            <a:off x="436671" y="4516443"/>
            <a:ext cx="3312535" cy="369332"/>
          </a:xfrm>
          <a:prstGeom prst="rect">
            <a:avLst/>
          </a:prstGeom>
          <a:solidFill>
            <a:schemeClr val="bg1">
              <a:lumMod val="95000"/>
            </a:schemeClr>
          </a:solidFill>
          <a:ln>
            <a:noFill/>
          </a:ln>
          <a:effectLst>
            <a:outerShdw blurRad="127000" dist="38100" dir="2700000" algn="ctr">
              <a:srgbClr val="000000">
                <a:alpha val="45000"/>
              </a:srgbClr>
            </a:outerShdw>
          </a:effectLst>
          <a:scene3d>
            <a:camera prst="perspectiveRight"/>
            <a:lightRig rig="soft" dir="t">
              <a:rot lat="0" lon="0" rev="0"/>
            </a:lightRig>
          </a:scene3d>
          <a:sp3d prstMaterial="translucentPowder">
            <a:bevelT w="203200" h="50800" prst="softRound"/>
          </a:sp3d>
        </p:spPr>
        <p:txBody>
          <a:bodyPr wrap="square" rtlCol="0">
            <a:spAutoFit/>
          </a:bodyPr>
          <a:lstStyle/>
          <a:p>
            <a:r>
              <a:rPr lang="fr-FR" dirty="0" smtClean="0">
                <a:latin typeface="Britannic Bold" pitchFamily="34" charset="0"/>
              </a:rPr>
              <a:t>La Corée du Nord suspectée !</a:t>
            </a:r>
            <a:endParaRPr lang="fr-FR" dirty="0">
              <a:latin typeface="Britannic Bold" pitchFamily="34" charset="0"/>
            </a:endParaRPr>
          </a:p>
        </p:txBody>
      </p:sp>
      <p:pic>
        <p:nvPicPr>
          <p:cNvPr id="1032" name="Picture 8"/>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rot="344116">
            <a:off x="4312830" y="2063302"/>
            <a:ext cx="4410124" cy="750794"/>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ZoneTexte 11"/>
          <p:cNvSpPr txBox="1"/>
          <p:nvPr/>
        </p:nvSpPr>
        <p:spPr>
          <a:xfrm rot="21369090">
            <a:off x="5391959" y="2970298"/>
            <a:ext cx="3508513" cy="338554"/>
          </a:xfrm>
          <a:prstGeom prst="rect">
            <a:avLst/>
          </a:prstGeom>
          <a:solidFill>
            <a:schemeClr val="bg1">
              <a:lumMod val="95000"/>
            </a:schemeClr>
          </a:solidFill>
          <a:ln>
            <a:noFill/>
          </a:ln>
          <a:effectLst>
            <a:outerShdw blurRad="127000" dist="38100" dir="2700000" algn="ctr">
              <a:srgbClr val="000000">
                <a:alpha val="45000"/>
              </a:srgbClr>
            </a:outerShdw>
          </a:effectLst>
          <a:scene3d>
            <a:camera prst="perspectiveRight"/>
            <a:lightRig rig="soft" dir="t">
              <a:rot lat="0" lon="0" rev="0"/>
            </a:lightRig>
          </a:scene3d>
          <a:sp3d prstMaterial="translucentPowder">
            <a:bevelT w="203200" h="50800" prst="softRound"/>
          </a:sp3d>
        </p:spPr>
        <p:txBody>
          <a:bodyPr wrap="square" rtlCol="0">
            <a:spAutoFit/>
          </a:bodyPr>
          <a:lstStyle/>
          <a:p>
            <a:r>
              <a:rPr lang="fr-FR" sz="1600" dirty="0" smtClean="0">
                <a:latin typeface="Britannic Bold" pitchFamily="34" charset="0"/>
              </a:rPr>
              <a:t>La cyberguerre perdue par les US ?</a:t>
            </a:r>
            <a:endParaRPr lang="fr-FR" sz="1600" dirty="0">
              <a:latin typeface="Britannic Bold" pitchFamily="34" charset="0"/>
            </a:endParaRPr>
          </a:p>
        </p:txBody>
      </p:sp>
      <p:pic>
        <p:nvPicPr>
          <p:cNvPr id="16" name="Picture 4" descr="http://www.fcpablog.com/storage/sonypictureslogo.jpg?__SQUARESPACE_CACHEVERSION=1378968023931"/>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319227" y="4979226"/>
            <a:ext cx="573253" cy="898046"/>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159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par>
                          <p:cTn id="18" fill="hold">
                            <p:stCondLst>
                              <p:cond delay="2000"/>
                            </p:stCondLst>
                            <p:childTnLst>
                              <p:par>
                                <p:cTn id="19" presetID="2" presetClass="entr" presetSubtype="4"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par>
                          <p:cTn id="23" fill="hold">
                            <p:stCondLst>
                              <p:cond delay="2500"/>
                            </p:stCondLst>
                            <p:childTnLst>
                              <p:par>
                                <p:cTn id="24" presetID="16" presetClass="entr" presetSubtype="21" fill="hold" nodeType="afterEffect">
                                  <p:stCondLst>
                                    <p:cond delay="0"/>
                                  </p:stCondLst>
                                  <p:childTnLst>
                                    <p:set>
                                      <p:cBhvr>
                                        <p:cTn id="25" dur="1" fill="hold">
                                          <p:stCondLst>
                                            <p:cond delay="0"/>
                                          </p:stCondLst>
                                        </p:cTn>
                                        <p:tgtEl>
                                          <p:spTgt spid="1030"/>
                                        </p:tgtEl>
                                        <p:attrNameLst>
                                          <p:attrName>style.visibility</p:attrName>
                                        </p:attrNameLst>
                                      </p:cBhvr>
                                      <p:to>
                                        <p:strVal val="visible"/>
                                      </p:to>
                                    </p:set>
                                    <p:animEffect transition="in" filter="barn(inVertical)">
                                      <p:cBhvr>
                                        <p:cTn id="26" dur="500"/>
                                        <p:tgtEl>
                                          <p:spTgt spid="1030"/>
                                        </p:tgtEl>
                                      </p:cBhvr>
                                    </p:animEffect>
                                  </p:childTnLst>
                                </p:cTn>
                              </p:par>
                              <p:par>
                                <p:cTn id="27" presetID="16" presetClass="entr" presetSubtype="21" fill="hold" nodeType="withEffect">
                                  <p:stCondLst>
                                    <p:cond delay="0"/>
                                  </p:stCondLst>
                                  <p:childTnLst>
                                    <p:set>
                                      <p:cBhvr>
                                        <p:cTn id="28" dur="1" fill="hold">
                                          <p:stCondLst>
                                            <p:cond delay="0"/>
                                          </p:stCondLst>
                                        </p:cTn>
                                        <p:tgtEl>
                                          <p:spTgt spid="1031"/>
                                        </p:tgtEl>
                                        <p:attrNameLst>
                                          <p:attrName>style.visibility</p:attrName>
                                        </p:attrNameLst>
                                      </p:cBhvr>
                                      <p:to>
                                        <p:strVal val="visible"/>
                                      </p:to>
                                    </p:set>
                                    <p:animEffect transition="in" filter="barn(inVertical)">
                                      <p:cBhvr>
                                        <p:cTn id="29" dur="500"/>
                                        <p:tgtEl>
                                          <p:spTgt spid="1031"/>
                                        </p:tgtEl>
                                      </p:cBhvr>
                                    </p:animEffect>
                                  </p:childTnLst>
                                </p:cTn>
                              </p:par>
                            </p:childTnLst>
                          </p:cTn>
                        </p:par>
                        <p:par>
                          <p:cTn id="30" fill="hold">
                            <p:stCondLst>
                              <p:cond delay="3000"/>
                            </p:stCondLst>
                            <p:childTnLst>
                              <p:par>
                                <p:cTn id="31" presetID="2" presetClass="entr" presetSubtype="2"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1+#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53" presetClass="entr" presetSubtype="16" fill="hold" nodeType="afterEffect">
                                  <p:stCondLst>
                                    <p:cond delay="0"/>
                                  </p:stCondLst>
                                  <p:childTnLst>
                                    <p:set>
                                      <p:cBhvr>
                                        <p:cTn id="37" dur="1" fill="hold">
                                          <p:stCondLst>
                                            <p:cond delay="0"/>
                                          </p:stCondLst>
                                        </p:cTn>
                                        <p:tgtEl>
                                          <p:spTgt spid="1032"/>
                                        </p:tgtEl>
                                        <p:attrNameLst>
                                          <p:attrName>style.visibility</p:attrName>
                                        </p:attrNameLst>
                                      </p:cBhvr>
                                      <p:to>
                                        <p:strVal val="visible"/>
                                      </p:to>
                                    </p:set>
                                    <p:anim calcmode="lin" valueType="num">
                                      <p:cBhvr>
                                        <p:cTn id="38" dur="500" fill="hold"/>
                                        <p:tgtEl>
                                          <p:spTgt spid="1032"/>
                                        </p:tgtEl>
                                        <p:attrNameLst>
                                          <p:attrName>ppt_w</p:attrName>
                                        </p:attrNameLst>
                                      </p:cBhvr>
                                      <p:tavLst>
                                        <p:tav tm="0">
                                          <p:val>
                                            <p:fltVal val="0"/>
                                          </p:val>
                                        </p:tav>
                                        <p:tav tm="100000">
                                          <p:val>
                                            <p:strVal val="#ppt_w"/>
                                          </p:val>
                                        </p:tav>
                                      </p:tavLst>
                                    </p:anim>
                                    <p:anim calcmode="lin" valueType="num">
                                      <p:cBhvr>
                                        <p:cTn id="39" dur="500" fill="hold"/>
                                        <p:tgtEl>
                                          <p:spTgt spid="1032"/>
                                        </p:tgtEl>
                                        <p:attrNameLst>
                                          <p:attrName>ppt_h</p:attrName>
                                        </p:attrNameLst>
                                      </p:cBhvr>
                                      <p:tavLst>
                                        <p:tav tm="0">
                                          <p:val>
                                            <p:fltVal val="0"/>
                                          </p:val>
                                        </p:tav>
                                        <p:tav tm="100000">
                                          <p:val>
                                            <p:strVal val="#ppt_h"/>
                                          </p:val>
                                        </p:tav>
                                      </p:tavLst>
                                    </p:anim>
                                    <p:animEffect transition="in" filter="fade">
                                      <p:cBhvr>
                                        <p:cTn id="40" dur="500"/>
                                        <p:tgtEl>
                                          <p:spTgt spid="1032"/>
                                        </p:tgtEl>
                                      </p:cBhvr>
                                    </p:animEffect>
                                  </p:childTnLst>
                                </p:cTn>
                              </p:par>
                            </p:childTnLst>
                          </p:cTn>
                        </p:par>
                        <p:par>
                          <p:cTn id="41" fill="hold">
                            <p:stCondLst>
                              <p:cond delay="4000"/>
                            </p:stCondLst>
                            <p:childTnLst>
                              <p:par>
                                <p:cTn id="42" presetID="14" presetClass="entr" presetSubtype="10" fill="hold" nodeType="after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randombar(horizontal)">
                                      <p:cBhvr>
                                        <p:cTn id="44" dur="500"/>
                                        <p:tgtEl>
                                          <p:spTgt spid="1026"/>
                                        </p:tgtEl>
                                      </p:cBhvr>
                                    </p:animEffect>
                                  </p:childTnLst>
                                </p:cTn>
                              </p:par>
                            </p:childTnLst>
                          </p:cTn>
                        </p:par>
                        <p:par>
                          <p:cTn id="45" fill="hold">
                            <p:stCondLst>
                              <p:cond delay="4500"/>
                            </p:stCondLst>
                            <p:childTnLst>
                              <p:par>
                                <p:cTn id="46" presetID="2" presetClass="entr" presetSubtype="1"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fill="hold"/>
                                        <p:tgtEl>
                                          <p:spTgt spid="12"/>
                                        </p:tgtEl>
                                        <p:attrNameLst>
                                          <p:attrName>ppt_x</p:attrName>
                                        </p:attrNameLst>
                                      </p:cBhvr>
                                      <p:tavLst>
                                        <p:tav tm="0">
                                          <p:val>
                                            <p:strVal val="#ppt_x"/>
                                          </p:val>
                                        </p:tav>
                                        <p:tav tm="100000">
                                          <p:val>
                                            <p:strVal val="#ppt_x"/>
                                          </p:val>
                                        </p:tav>
                                      </p:tavLst>
                                    </p:anim>
                                    <p:anim calcmode="lin" valueType="num">
                                      <p:cBhvr additive="base">
                                        <p:cTn id="49" dur="500" fill="hold"/>
                                        <p:tgtEl>
                                          <p:spTgt spid="12"/>
                                        </p:tgtEl>
                                        <p:attrNameLst>
                                          <p:attrName>ppt_y</p:attrName>
                                        </p:attrNameLst>
                                      </p:cBhvr>
                                      <p:tavLst>
                                        <p:tav tm="0">
                                          <p:val>
                                            <p:strVal val="0-#ppt_h/2"/>
                                          </p:val>
                                        </p:tav>
                                        <p:tav tm="100000">
                                          <p:val>
                                            <p:strVal val="#ppt_y"/>
                                          </p:val>
                                        </p:tav>
                                      </p:tavLst>
                                    </p:anim>
                                  </p:childTnLst>
                                </p:cTn>
                              </p:par>
                            </p:childTnLst>
                          </p:cTn>
                        </p:par>
                        <p:par>
                          <p:cTn id="50" fill="hold">
                            <p:stCondLst>
                              <p:cond delay="5000"/>
                            </p:stCondLst>
                            <p:childTnLst>
                              <p:par>
                                <p:cTn id="51" presetID="21" presetClass="entr" presetSubtype="1" fill="hold" nodeType="afterEffect">
                                  <p:stCondLst>
                                    <p:cond delay="0"/>
                                  </p:stCondLst>
                                  <p:childTnLst>
                                    <p:set>
                                      <p:cBhvr>
                                        <p:cTn id="52" dur="1" fill="hold">
                                          <p:stCondLst>
                                            <p:cond delay="0"/>
                                          </p:stCondLst>
                                        </p:cTn>
                                        <p:tgtEl>
                                          <p:spTgt spid="1027"/>
                                        </p:tgtEl>
                                        <p:attrNameLst>
                                          <p:attrName>style.visibility</p:attrName>
                                        </p:attrNameLst>
                                      </p:cBhvr>
                                      <p:to>
                                        <p:strVal val="visible"/>
                                      </p:to>
                                    </p:set>
                                    <p:animEffect transition="in" filter="wheel(1)">
                                      <p:cBhvr>
                                        <p:cTn id="53" dur="1000"/>
                                        <p:tgtEl>
                                          <p:spTgt spid="1027"/>
                                        </p:tgtEl>
                                      </p:cBhvr>
                                    </p:animEffect>
                                  </p:childTnLst>
                                </p:cTn>
                              </p:par>
                            </p:childTnLst>
                          </p:cTn>
                        </p:par>
                        <p:par>
                          <p:cTn id="54" fill="hold">
                            <p:stCondLst>
                              <p:cond delay="6000"/>
                            </p:stCondLst>
                            <p:childTnLst>
                              <p:par>
                                <p:cTn id="55" presetID="45" presetClass="entr" presetSubtype="0" fill="hold" nodeType="afterEffect">
                                  <p:stCondLst>
                                    <p:cond delay="0"/>
                                  </p:stCondLst>
                                  <p:childTnLst>
                                    <p:set>
                                      <p:cBhvr>
                                        <p:cTn id="56" dur="1" fill="hold">
                                          <p:stCondLst>
                                            <p:cond delay="0"/>
                                          </p:stCondLst>
                                        </p:cTn>
                                        <p:tgtEl>
                                          <p:spTgt spid="1028"/>
                                        </p:tgtEl>
                                        <p:attrNameLst>
                                          <p:attrName>style.visibility</p:attrName>
                                        </p:attrNameLst>
                                      </p:cBhvr>
                                      <p:to>
                                        <p:strVal val="visible"/>
                                      </p:to>
                                    </p:set>
                                    <p:animEffect transition="in" filter="fade">
                                      <p:cBhvr>
                                        <p:cTn id="57" dur="2000"/>
                                        <p:tgtEl>
                                          <p:spTgt spid="1028"/>
                                        </p:tgtEl>
                                      </p:cBhvr>
                                    </p:animEffect>
                                    <p:anim calcmode="lin" valueType="num">
                                      <p:cBhvr>
                                        <p:cTn id="58" dur="2000" fill="hold"/>
                                        <p:tgtEl>
                                          <p:spTgt spid="1028"/>
                                        </p:tgtEl>
                                        <p:attrNameLst>
                                          <p:attrName>ppt_w</p:attrName>
                                        </p:attrNameLst>
                                      </p:cBhvr>
                                      <p:tavLst>
                                        <p:tav tm="0" fmla="#ppt_w*sin(2.5*pi*$)">
                                          <p:val>
                                            <p:fltVal val="0"/>
                                          </p:val>
                                        </p:tav>
                                        <p:tav tm="100000">
                                          <p:val>
                                            <p:fltVal val="1"/>
                                          </p:val>
                                        </p:tav>
                                      </p:tavLst>
                                    </p:anim>
                                    <p:anim calcmode="lin" valueType="num">
                                      <p:cBhvr>
                                        <p:cTn id="59" dur="2000" fill="hold"/>
                                        <p:tgtEl>
                                          <p:spTgt spid="102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p:cNvGrpSpPr/>
          <p:nvPr/>
        </p:nvGrpSpPr>
        <p:grpSpPr>
          <a:xfrm rot="21314824">
            <a:off x="227338" y="892544"/>
            <a:ext cx="4405359" cy="1131753"/>
            <a:chOff x="227336" y="1196752"/>
            <a:chExt cx="4405359" cy="1131753"/>
          </a:xfrm>
          <a:effectLst>
            <a:outerShdw blurRad="50800" dist="38100" dir="2700000" algn="tl" rotWithShape="0">
              <a:prstClr val="black">
                <a:alpha val="40000"/>
              </a:prstClr>
            </a:outerShdw>
          </a:effectLst>
        </p:grpSpPr>
        <p:pic>
          <p:nvPicPr>
            <p:cNvPr id="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7336" y="1813041"/>
              <a:ext cx="4405359" cy="515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https://pbs.twimg.com/profile_images/917939759/logo_72dpi2_400x400.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1323" y="1196752"/>
              <a:ext cx="558504" cy="55850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259632" y="1393031"/>
              <a:ext cx="1170383" cy="307777"/>
            </a:xfrm>
            <a:prstGeom prst="rect">
              <a:avLst/>
            </a:prstGeom>
          </p:spPr>
          <p:txBody>
            <a:bodyPr wrap="square">
              <a:spAutoFit/>
            </a:bodyPr>
            <a:lstStyle/>
            <a:p>
              <a:r>
                <a:rPr lang="fr-FR" sz="1400" i="1" dirty="0" smtClean="0"/>
                <a:t>12/01/2015</a:t>
              </a:r>
              <a:endParaRPr lang="fr-FR" sz="1400" i="1" dirty="0"/>
            </a:p>
          </p:txBody>
        </p:sp>
        <p:pic>
          <p:nvPicPr>
            <p:cNvPr id="16" name="Image 15" descr="anonymous.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35797" y="1196752"/>
              <a:ext cx="529969" cy="529969"/>
            </a:xfrm>
            <a:prstGeom prst="rect">
              <a:avLst/>
            </a:prstGeom>
          </p:spPr>
        </p:pic>
      </p:grpSp>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lvl="0"/>
            <a:r>
              <a:rPr lang="fr-FR" sz="2800" b="1" dirty="0" smtClean="0">
                <a:solidFill>
                  <a:schemeClr val="tx1"/>
                </a:solidFill>
                <a:latin typeface="+mn-lt"/>
                <a:ea typeface="+mn-ea"/>
              </a:rPr>
              <a:t>Cyberguerre !</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24</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2050" name="Picture 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357429" y="1391598"/>
            <a:ext cx="3561287" cy="102182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e 1"/>
          <p:cNvGrpSpPr/>
          <p:nvPr/>
        </p:nvGrpSpPr>
        <p:grpSpPr>
          <a:xfrm rot="245844">
            <a:off x="5051749" y="3446388"/>
            <a:ext cx="3840731" cy="2368704"/>
            <a:chOff x="4489249" y="2590330"/>
            <a:chExt cx="4158285" cy="2584865"/>
          </a:xfrm>
          <a:effectLst>
            <a:outerShdw blurRad="50800" dist="38100" dir="2700000" algn="tl" rotWithShape="0">
              <a:prstClr val="black">
                <a:alpha val="40000"/>
              </a:prstClr>
            </a:outerShdw>
          </a:effectLst>
        </p:grpSpPr>
        <p:sp>
          <p:nvSpPr>
            <p:cNvPr id="9" name="Rectangle 8"/>
            <p:cNvSpPr/>
            <p:nvPr/>
          </p:nvSpPr>
          <p:spPr>
            <a:xfrm>
              <a:off x="4499992" y="4221088"/>
              <a:ext cx="4147542" cy="954107"/>
            </a:xfrm>
            <a:prstGeom prst="rect">
              <a:avLst/>
            </a:prstGeom>
          </p:spPr>
          <p:txBody>
            <a:bodyPr wrap="square">
              <a:spAutoFit/>
            </a:bodyPr>
            <a:lstStyle/>
            <a:p>
              <a:r>
                <a:rPr lang="fr-FR" sz="1400" dirty="0"/>
                <a:t>Un groupe se réclamant de l'Etat islamique (EI) a piraté, lundi 12 janvier, le compte Twitter du commandement de l'armée américaine au Moyen-Orient et en Asie </a:t>
              </a:r>
              <a:r>
                <a:rPr lang="fr-FR" sz="1400" dirty="0" smtClean="0"/>
                <a:t>centrale.</a:t>
              </a:r>
              <a:endParaRPr lang="fr-FR" sz="1400" dirty="0"/>
            </a:p>
          </p:txBody>
        </p:sp>
        <p:pic>
          <p:nvPicPr>
            <p:cNvPr id="1026" name="Picture 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489249" y="2590330"/>
              <a:ext cx="4147542" cy="158390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 name="Groupe 2"/>
          <p:cNvGrpSpPr/>
          <p:nvPr/>
        </p:nvGrpSpPr>
        <p:grpSpPr>
          <a:xfrm>
            <a:off x="179512" y="3428863"/>
            <a:ext cx="3419871" cy="2232385"/>
            <a:chOff x="331059" y="3284847"/>
            <a:chExt cx="3419871" cy="2232385"/>
          </a:xfrm>
        </p:grpSpPr>
        <p:sp>
          <p:nvSpPr>
            <p:cNvPr id="10" name="ZoneTexte 9"/>
            <p:cNvSpPr txBox="1"/>
            <p:nvPr/>
          </p:nvSpPr>
          <p:spPr>
            <a:xfrm>
              <a:off x="331059" y="3284847"/>
              <a:ext cx="3419871" cy="1877437"/>
            </a:xfrm>
            <a:prstGeom prst="rect">
              <a:avLst/>
            </a:prstGeom>
            <a:solidFill>
              <a:schemeClr val="bg1">
                <a:lumMod val="95000"/>
              </a:schemeClr>
            </a:solidFill>
            <a:ln>
              <a:noFill/>
            </a:ln>
            <a:effectLst>
              <a:outerShdw blurRad="127000" dist="38100" dir="2700000" algn="ctr">
                <a:srgbClr val="000000">
                  <a:alpha val="45000"/>
                </a:srgbClr>
              </a:outerShdw>
            </a:effectLst>
            <a:scene3d>
              <a:camera prst="perspectiveRight"/>
              <a:lightRig rig="soft" dir="t">
                <a:rot lat="0" lon="0" rev="0"/>
              </a:lightRig>
            </a:scene3d>
            <a:sp3d prstMaterial="translucentPowder">
              <a:bevelT w="203200" h="50800" prst="softRound"/>
            </a:sp3d>
          </p:spPr>
          <p:txBody>
            <a:bodyPr wrap="square" rtlCol="0">
              <a:spAutoFit/>
            </a:bodyPr>
            <a:lstStyle/>
            <a:p>
              <a:r>
                <a:rPr lang="fr-FR" dirty="0" smtClean="0">
                  <a:latin typeface="Britannic Bold" pitchFamily="34" charset="0"/>
                </a:rPr>
                <a:t>Des </a:t>
              </a:r>
              <a:r>
                <a:rPr lang="fr-FR" dirty="0">
                  <a:latin typeface="Britannic Bold" pitchFamily="34" charset="0"/>
                </a:rPr>
                <a:t>centaines de sites français </a:t>
              </a:r>
              <a:r>
                <a:rPr lang="fr-FR" dirty="0" smtClean="0">
                  <a:latin typeface="Britannic Bold" pitchFamily="34" charset="0"/>
                </a:rPr>
                <a:t>piratés.</a:t>
              </a:r>
            </a:p>
            <a:p>
              <a:r>
                <a:rPr lang="fr-FR" sz="1600" dirty="0">
                  <a:latin typeface="Britannic Bold" pitchFamily="34" charset="0"/>
                </a:rPr>
                <a:t>Des mairies, conseils généraux, établissements scolaires, universités, églises ou entreprises ont été visés par ces cyber-attaques</a:t>
              </a:r>
              <a:r>
                <a:rPr lang="fr-FR" sz="1600" dirty="0" smtClean="0">
                  <a:latin typeface="Britannic Bold" pitchFamily="34" charset="0"/>
                </a:rPr>
                <a:t>.</a:t>
              </a:r>
              <a:endParaRPr lang="fr-FR" sz="1600" dirty="0">
                <a:latin typeface="Britannic Bold" pitchFamily="34" charset="0"/>
              </a:endParaRPr>
            </a:p>
          </p:txBody>
        </p:sp>
        <p:sp>
          <p:nvSpPr>
            <p:cNvPr id="11" name="Rectangle 10"/>
            <p:cNvSpPr/>
            <p:nvPr/>
          </p:nvSpPr>
          <p:spPr>
            <a:xfrm>
              <a:off x="376283" y="5209455"/>
              <a:ext cx="2035477" cy="307777"/>
            </a:xfrm>
            <a:prstGeom prst="rect">
              <a:avLst/>
            </a:prstGeom>
          </p:spPr>
          <p:txBody>
            <a:bodyPr wrap="square">
              <a:spAutoFit/>
            </a:bodyPr>
            <a:lstStyle/>
            <a:p>
              <a:r>
                <a:rPr lang="fr-FR" sz="1400" i="1" dirty="0" smtClean="0"/>
                <a:t>Le Figaro.fr  12/01/2015</a:t>
              </a:r>
              <a:endParaRPr lang="fr-FR" sz="1400" i="1" dirty="0"/>
            </a:p>
          </p:txBody>
        </p:sp>
      </p:grpSp>
      <p:pic>
        <p:nvPicPr>
          <p:cNvPr id="1030" name="Picture 6" descr="http://www.okeanews.fr/wp-content/uploads/2013/03/CHARLIEHEBDO-Logo.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807554" y="971642"/>
            <a:ext cx="2016648" cy="29711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3" name="Groupe 12"/>
          <p:cNvGrpSpPr/>
          <p:nvPr/>
        </p:nvGrpSpPr>
        <p:grpSpPr>
          <a:xfrm>
            <a:off x="3184595" y="1916832"/>
            <a:ext cx="2035477" cy="2072939"/>
            <a:chOff x="3060607" y="2017337"/>
            <a:chExt cx="2035477" cy="2072939"/>
          </a:xfrm>
        </p:grpSpPr>
        <p:pic>
          <p:nvPicPr>
            <p:cNvPr id="8" name="Picture 2"/>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089030" y="2017337"/>
              <a:ext cx="1972642" cy="1763376"/>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18"/>
            <p:cNvSpPr/>
            <p:nvPr/>
          </p:nvSpPr>
          <p:spPr>
            <a:xfrm>
              <a:off x="3060607" y="3782499"/>
              <a:ext cx="2035477" cy="307777"/>
            </a:xfrm>
            <a:prstGeom prst="rect">
              <a:avLst/>
            </a:prstGeom>
          </p:spPr>
          <p:txBody>
            <a:bodyPr wrap="square">
              <a:spAutoFit/>
            </a:bodyPr>
            <a:lstStyle/>
            <a:p>
              <a:r>
                <a:rPr lang="fr-FR" sz="1400" i="1" dirty="0" smtClean="0"/>
                <a:t>Le Monde.fr  20/01/2015</a:t>
              </a:r>
              <a:endParaRPr lang="fr-FR" sz="1400" i="1" dirty="0"/>
            </a:p>
          </p:txBody>
        </p:sp>
      </p:grpSp>
    </p:spTree>
    <p:extLst>
      <p:ext uri="{BB962C8B-B14F-4D97-AF65-F5344CB8AC3E}">
        <p14:creationId xmlns:p14="http://schemas.microsoft.com/office/powerpoint/2010/main" val="1788380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barn(inVertical)">
                                      <p:cBhvr>
                                        <p:cTn id="7" dur="500"/>
                                        <p:tgtEl>
                                          <p:spTgt spid="103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6" presetClass="entr" presetSubtype="2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1000" fill="hold"/>
                                        <p:tgtEl>
                                          <p:spTgt spid="2"/>
                                        </p:tgtEl>
                                        <p:attrNameLst>
                                          <p:attrName>ppt_w</p:attrName>
                                        </p:attrNameLst>
                                      </p:cBhvr>
                                      <p:tavLst>
                                        <p:tav tm="0">
                                          <p:val>
                                            <p:fltVal val="0"/>
                                          </p:val>
                                        </p:tav>
                                        <p:tav tm="100000">
                                          <p:val>
                                            <p:strVal val="#ppt_w"/>
                                          </p:val>
                                        </p:tav>
                                      </p:tavLst>
                                    </p:anim>
                                    <p:anim calcmode="lin" valueType="num">
                                      <p:cBhvr>
                                        <p:cTn id="22" dur="1000" fill="hold"/>
                                        <p:tgtEl>
                                          <p:spTgt spid="2"/>
                                        </p:tgtEl>
                                        <p:attrNameLst>
                                          <p:attrName>ppt_h</p:attrName>
                                        </p:attrNameLst>
                                      </p:cBhvr>
                                      <p:tavLst>
                                        <p:tav tm="0">
                                          <p:val>
                                            <p:fltVal val="0"/>
                                          </p:val>
                                        </p:tav>
                                        <p:tav tm="100000">
                                          <p:val>
                                            <p:strVal val="#ppt_h"/>
                                          </p:val>
                                        </p:tav>
                                      </p:tavLst>
                                    </p:anim>
                                    <p:anim calcmode="lin" valueType="num">
                                      <p:cBhvr>
                                        <p:cTn id="23" dur="1000" fill="hold"/>
                                        <p:tgtEl>
                                          <p:spTgt spid="2"/>
                                        </p:tgtEl>
                                        <p:attrNameLst>
                                          <p:attrName>style.rotation</p:attrName>
                                        </p:attrNameLst>
                                      </p:cBhvr>
                                      <p:tavLst>
                                        <p:tav tm="0">
                                          <p:val>
                                            <p:fltVal val="90"/>
                                          </p:val>
                                        </p:tav>
                                        <p:tav tm="100000">
                                          <p:val>
                                            <p:fltVal val="0"/>
                                          </p:val>
                                        </p:tav>
                                      </p:tavLst>
                                    </p:anim>
                                    <p:animEffect transition="in" filter="fade">
                                      <p:cBhvr>
                                        <p:cTn id="24" dur="1000"/>
                                        <p:tgtEl>
                                          <p:spTgt spid="2"/>
                                        </p:tgtEl>
                                      </p:cBhvr>
                                    </p:animEffect>
                                  </p:childTnLst>
                                </p:cTn>
                              </p:par>
                            </p:childTnLst>
                          </p:cTn>
                        </p:par>
                        <p:par>
                          <p:cTn id="25" fill="hold">
                            <p:stCondLst>
                              <p:cond delay="3000"/>
                            </p:stCondLst>
                            <p:childTnLst>
                              <p:par>
                                <p:cTn id="26" presetID="14" presetClass="entr" presetSubtype="10" fill="hold" nodeType="afterEffect">
                                  <p:stCondLst>
                                    <p:cond delay="0"/>
                                  </p:stCondLst>
                                  <p:childTnLst>
                                    <p:set>
                                      <p:cBhvr>
                                        <p:cTn id="27" dur="1" fill="hold">
                                          <p:stCondLst>
                                            <p:cond delay="0"/>
                                          </p:stCondLst>
                                        </p:cTn>
                                        <p:tgtEl>
                                          <p:spTgt spid="2050"/>
                                        </p:tgtEl>
                                        <p:attrNameLst>
                                          <p:attrName>style.visibility</p:attrName>
                                        </p:attrNameLst>
                                      </p:cBhvr>
                                      <p:to>
                                        <p:strVal val="visible"/>
                                      </p:to>
                                    </p:set>
                                    <p:animEffect transition="in" filter="randombar(horizontal)">
                                      <p:cBhvr>
                                        <p:cTn id="28" dur="500"/>
                                        <p:tgtEl>
                                          <p:spTgt spid="2050"/>
                                        </p:tgtEl>
                                      </p:cBhvr>
                                    </p:animEffect>
                                  </p:childTnLst>
                                </p:cTn>
                              </p:par>
                            </p:childTnLst>
                          </p:cTn>
                        </p:par>
                        <p:par>
                          <p:cTn id="29" fill="hold">
                            <p:stCondLst>
                              <p:cond delay="3500"/>
                            </p:stCondLst>
                            <p:childTnLst>
                              <p:par>
                                <p:cTn id="30" presetID="53" presetClass="entr" presetSubtype="16"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lvl="0"/>
            <a:r>
              <a:rPr lang="fr-FR" sz="2800" b="1" dirty="0" smtClean="0">
                <a:solidFill>
                  <a:schemeClr val="tx1"/>
                </a:solidFill>
                <a:latin typeface="+mn-lt"/>
                <a:ea typeface="+mn-ea"/>
              </a:rPr>
              <a:t>Cyberguerre !!</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25</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194240">
            <a:off x="380385" y="1248983"/>
            <a:ext cx="4206887" cy="24372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3861048"/>
            <a:ext cx="5040560" cy="197803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Groupe 17"/>
          <p:cNvGrpSpPr/>
          <p:nvPr/>
        </p:nvGrpSpPr>
        <p:grpSpPr>
          <a:xfrm rot="408373">
            <a:off x="5381043" y="883371"/>
            <a:ext cx="3370835" cy="2573242"/>
            <a:chOff x="5161605" y="1017197"/>
            <a:chExt cx="3370835" cy="2573242"/>
          </a:xfrm>
        </p:grpSpPr>
        <p:pic>
          <p:nvPicPr>
            <p:cNvPr id="1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1605" y="1017197"/>
              <a:ext cx="3370835" cy="139200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23"/>
            <p:cNvSpPr/>
            <p:nvPr/>
          </p:nvSpPr>
          <p:spPr>
            <a:xfrm>
              <a:off x="5161605" y="2420888"/>
              <a:ext cx="3370835" cy="1169551"/>
            </a:xfrm>
            <a:prstGeom prst="rect">
              <a:avLst/>
            </a:prstGeom>
          </p:spPr>
          <p:txBody>
            <a:bodyPr wrap="square">
              <a:spAutoFit/>
            </a:bodyPr>
            <a:lstStyle/>
            <a:p>
              <a:r>
                <a:rPr lang="fr-FR" sz="1400" dirty="0"/>
                <a:t>Harcèlement, espionnage, tentatives de perturbation de systèmes de drones... selon le ministre de la Défense, les tentatives de déstabilisation informatiques contre la France ne cessent d'augmenter</a:t>
              </a:r>
              <a:r>
                <a:rPr lang="fr-FR" sz="1400" dirty="0" smtClean="0"/>
                <a:t>.</a:t>
              </a:r>
              <a:endParaRPr lang="fr-FR" sz="1400" dirty="0"/>
            </a:p>
          </p:txBody>
        </p:sp>
      </p:grpSp>
    </p:spTree>
    <p:extLst>
      <p:ext uri="{BB962C8B-B14F-4D97-AF65-F5344CB8AC3E}">
        <p14:creationId xmlns:p14="http://schemas.microsoft.com/office/powerpoint/2010/main" val="2163223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par>
                          <p:cTn id="8" fill="hold">
                            <p:stCondLst>
                              <p:cond delay="2000"/>
                            </p:stCondLst>
                            <p:childTnLst>
                              <p:par>
                                <p:cTn id="9" presetID="53" presetClass="entr" presetSubtype="16"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fltVal val="0"/>
                                          </p:val>
                                        </p:tav>
                                        <p:tav tm="100000">
                                          <p:val>
                                            <p:strVal val="#ppt_w"/>
                                          </p:val>
                                        </p:tav>
                                      </p:tavLst>
                                    </p:anim>
                                    <p:anim calcmode="lin" valueType="num">
                                      <p:cBhvr>
                                        <p:cTn id="12" dur="500" fill="hold"/>
                                        <p:tgtEl>
                                          <p:spTgt spid="18"/>
                                        </p:tgtEl>
                                        <p:attrNameLst>
                                          <p:attrName>ppt_h</p:attrName>
                                        </p:attrNameLst>
                                      </p:cBhvr>
                                      <p:tavLst>
                                        <p:tav tm="0">
                                          <p:val>
                                            <p:fltVal val="0"/>
                                          </p:val>
                                        </p:tav>
                                        <p:tav tm="100000">
                                          <p:val>
                                            <p:strVal val="#ppt_h"/>
                                          </p:val>
                                        </p:tav>
                                      </p:tavLst>
                                    </p:anim>
                                    <p:animEffect transition="in" filter="fade">
                                      <p:cBhvr>
                                        <p:cTn id="13" dur="500"/>
                                        <p:tgtEl>
                                          <p:spTgt spid="18"/>
                                        </p:tgtEl>
                                      </p:cBhvr>
                                    </p:animEffect>
                                  </p:childTnLst>
                                </p:cTn>
                              </p:par>
                            </p:childTnLst>
                          </p:cTn>
                        </p:par>
                        <p:par>
                          <p:cTn id="14" fill="hold">
                            <p:stCondLst>
                              <p:cond delay="2500"/>
                            </p:stCondLst>
                            <p:childTnLst>
                              <p:par>
                                <p:cTn id="15" presetID="2" presetClass="entr" presetSubtype="2" fill="hold" nodeType="afterEffect">
                                  <p:stCondLst>
                                    <p:cond delay="0"/>
                                  </p:stCondLst>
                                  <p:childTnLst>
                                    <p:set>
                                      <p:cBhvr>
                                        <p:cTn id="16" dur="1" fill="hold">
                                          <p:stCondLst>
                                            <p:cond delay="0"/>
                                          </p:stCondLst>
                                        </p:cTn>
                                        <p:tgtEl>
                                          <p:spTgt spid="1027"/>
                                        </p:tgtEl>
                                        <p:attrNameLst>
                                          <p:attrName>style.visibility</p:attrName>
                                        </p:attrNameLst>
                                      </p:cBhvr>
                                      <p:to>
                                        <p:strVal val="visible"/>
                                      </p:to>
                                    </p:set>
                                    <p:anim calcmode="lin" valueType="num">
                                      <p:cBhvr additive="base">
                                        <p:cTn id="17" dur="500" fill="hold"/>
                                        <p:tgtEl>
                                          <p:spTgt spid="1027"/>
                                        </p:tgtEl>
                                        <p:attrNameLst>
                                          <p:attrName>ppt_x</p:attrName>
                                        </p:attrNameLst>
                                      </p:cBhvr>
                                      <p:tavLst>
                                        <p:tav tm="0">
                                          <p:val>
                                            <p:strVal val="1+#ppt_w/2"/>
                                          </p:val>
                                        </p:tav>
                                        <p:tav tm="100000">
                                          <p:val>
                                            <p:strVal val="#ppt_x"/>
                                          </p:val>
                                        </p:tav>
                                      </p:tavLst>
                                    </p:anim>
                                    <p:anim calcmode="lin" valueType="num">
                                      <p:cBhvr additive="base">
                                        <p:cTn id="18" dur="500" fill="hold"/>
                                        <p:tgtEl>
                                          <p:spTgt spid="10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lvl="0"/>
            <a:r>
              <a:rPr lang="fr-FR" sz="2800" b="1" dirty="0" smtClean="0">
                <a:solidFill>
                  <a:schemeClr val="tx1"/>
                </a:solidFill>
                <a:latin typeface="+mn-lt"/>
                <a:ea typeface="+mn-ea"/>
              </a:rPr>
              <a:t>Nouveaux Usages</a:t>
            </a:r>
            <a:endParaRPr lang="en-US" sz="2800" b="1" dirty="0">
              <a:solidFill>
                <a:schemeClr val="tx1"/>
              </a:solidFill>
              <a:latin typeface="+mn-lt"/>
              <a:ea typeface="+mn-ea"/>
            </a:endParaRPr>
          </a:p>
        </p:txBody>
      </p:sp>
      <p:sp>
        <p:nvSpPr>
          <p:cNvPr id="5" name="Espace réservé du contenu 4"/>
          <p:cNvSpPr>
            <a:spLocks noGrp="1"/>
          </p:cNvSpPr>
          <p:nvPr>
            <p:ph idx="1"/>
          </p:nvPr>
        </p:nvSpPr>
        <p:spPr>
          <a:xfrm>
            <a:off x="257886" y="764704"/>
            <a:ext cx="8706602" cy="5400600"/>
          </a:xfrm>
        </p:spPr>
        <p:txBody>
          <a:bodyPr>
            <a:normAutofit fontScale="92500" lnSpcReduction="10000"/>
          </a:bodyPr>
          <a:lstStyle/>
          <a:p>
            <a:pPr marL="342900" lvl="1" indent="-342900">
              <a:buFont typeface="Arial" pitchFamily="34" charset="0"/>
              <a:buChar char="•"/>
            </a:pPr>
            <a:r>
              <a:rPr lang="fr-FR" sz="2000" b="1" kern="0" dirty="0" smtClean="0">
                <a:latin typeface="Arial" pitchFamily="34" charset="0"/>
                <a:cs typeface="Arial" pitchFamily="34" charset="0"/>
              </a:rPr>
              <a:t>Smartphones connectés à Internet &gt; Ordinateurs</a:t>
            </a:r>
          </a:p>
          <a:p>
            <a:pPr lvl="1"/>
            <a:r>
              <a:rPr lang="fr-FR" sz="1800" b="1" dirty="0" smtClean="0">
                <a:latin typeface="Arial" pitchFamily="34" charset="0"/>
                <a:cs typeface="Arial" pitchFamily="34" charset="0"/>
              </a:rPr>
              <a:t>Smartphones beaucoup moins bien sécurisés</a:t>
            </a:r>
          </a:p>
          <a:p>
            <a:pPr lvl="1"/>
            <a:r>
              <a:rPr lang="fr-FR" sz="1800" b="1" dirty="0" err="1" smtClean="0">
                <a:latin typeface="Arial" pitchFamily="34" charset="0"/>
                <a:cs typeface="Arial" pitchFamily="34" charset="0"/>
              </a:rPr>
              <a:t>iPhone</a:t>
            </a:r>
            <a:r>
              <a:rPr lang="fr-FR" sz="1800" b="1" dirty="0" smtClean="0">
                <a:latin typeface="Arial" pitchFamily="34" charset="0"/>
                <a:cs typeface="Arial" pitchFamily="34" charset="0"/>
              </a:rPr>
              <a:t> ® sécurisé de base, mais vulnérable une fois </a:t>
            </a:r>
            <a:r>
              <a:rPr lang="fr-FR" sz="1800" b="1" dirty="0" err="1" smtClean="0">
                <a:latin typeface="Arial" pitchFamily="34" charset="0"/>
                <a:cs typeface="Arial" pitchFamily="34" charset="0"/>
              </a:rPr>
              <a:t>cracké</a:t>
            </a:r>
            <a:endParaRPr lang="fr-FR" sz="1800" b="1" dirty="0" smtClean="0">
              <a:latin typeface="Arial" pitchFamily="34" charset="0"/>
              <a:cs typeface="Arial" pitchFamily="34" charset="0"/>
            </a:endParaRPr>
          </a:p>
          <a:p>
            <a:pPr marL="342900" lvl="1" indent="-342900">
              <a:buFont typeface="Arial" pitchFamily="34" charset="0"/>
              <a:buChar char="•"/>
            </a:pPr>
            <a:r>
              <a:rPr lang="fr-FR" sz="2000" b="1" kern="0" dirty="0" smtClean="0">
                <a:latin typeface="Arial" pitchFamily="34" charset="0"/>
                <a:cs typeface="Arial" pitchFamily="34" charset="0"/>
              </a:rPr>
              <a:t>Réseaux sociaux</a:t>
            </a:r>
          </a:p>
          <a:p>
            <a:pPr marL="342900" lvl="1" indent="-342900">
              <a:buFont typeface="Arial" pitchFamily="34" charset="0"/>
              <a:buChar char="•"/>
            </a:pPr>
            <a:r>
              <a:rPr lang="fr-FR" sz="2000" b="1" kern="0" dirty="0" smtClean="0">
                <a:latin typeface="Arial" pitchFamily="34" charset="0"/>
                <a:cs typeface="Arial" pitchFamily="34" charset="0"/>
              </a:rPr>
              <a:t>Cloud</a:t>
            </a:r>
          </a:p>
          <a:p>
            <a:pPr marL="342900" lvl="1" indent="-342900">
              <a:buFont typeface="Arial" pitchFamily="34" charset="0"/>
              <a:buChar char="•"/>
            </a:pPr>
            <a:r>
              <a:rPr lang="fr-FR" sz="2000" b="1" kern="0" dirty="0" smtClean="0">
                <a:latin typeface="Arial" pitchFamily="34" charset="0"/>
                <a:cs typeface="Arial" pitchFamily="34" charset="0"/>
              </a:rPr>
              <a:t>Il y a 15 ans, notion de réseau inconnue du grand public, aujourd’hui avec Internet, tout le monde le comprend, mais n’est pas compétent pour autant.</a:t>
            </a:r>
          </a:p>
          <a:p>
            <a:pPr marL="342900" lvl="1" indent="-342900">
              <a:buFont typeface="Arial" pitchFamily="34" charset="0"/>
              <a:buChar char="•"/>
            </a:pPr>
            <a:r>
              <a:rPr lang="fr-FR" sz="2000" b="1" kern="0" dirty="0" smtClean="0">
                <a:latin typeface="Arial" pitchFamily="34" charset="0"/>
                <a:cs typeface="Arial" pitchFamily="34" charset="0"/>
              </a:rPr>
              <a:t>Démocratisation d’internet et de l’informatique.</a:t>
            </a:r>
          </a:p>
          <a:p>
            <a:pPr lvl="1"/>
            <a:r>
              <a:rPr lang="fr-FR" sz="1800" b="1" dirty="0">
                <a:latin typeface="Arial" pitchFamily="34" charset="0"/>
                <a:cs typeface="Arial" pitchFamily="34" charset="0"/>
              </a:rPr>
              <a:t>3</a:t>
            </a:r>
            <a:r>
              <a:rPr lang="fr-FR" sz="1800" b="1" dirty="0" smtClean="0">
                <a:latin typeface="Arial" pitchFamily="34" charset="0"/>
                <a:cs typeface="Arial" pitchFamily="34" charset="0"/>
              </a:rPr>
              <a:t> milliards de personnes connectées,</a:t>
            </a:r>
          </a:p>
          <a:p>
            <a:pPr lvl="1"/>
            <a:r>
              <a:rPr lang="fr-FR" sz="1800" b="1" dirty="0">
                <a:latin typeface="Arial" pitchFamily="34" charset="0"/>
                <a:cs typeface="Arial" pitchFamily="34" charset="0"/>
              </a:rPr>
              <a:t>3</a:t>
            </a:r>
            <a:r>
              <a:rPr lang="fr-FR" sz="1800" b="1" dirty="0" smtClean="0">
                <a:latin typeface="Arial" pitchFamily="34" charset="0"/>
                <a:cs typeface="Arial" pitchFamily="34" charset="0"/>
              </a:rPr>
              <a:t> milliards de cibles pour les cyber</a:t>
            </a:r>
          </a:p>
          <a:p>
            <a:pPr marL="457200" lvl="1" indent="0">
              <a:buNone/>
            </a:pPr>
            <a:r>
              <a:rPr lang="fr-FR" sz="1800" b="1" dirty="0">
                <a:latin typeface="Arial" pitchFamily="34" charset="0"/>
                <a:cs typeface="Arial" pitchFamily="34" charset="0"/>
              </a:rPr>
              <a:t> </a:t>
            </a:r>
            <a:r>
              <a:rPr lang="fr-FR" sz="1800" b="1" dirty="0" smtClean="0">
                <a:latin typeface="Arial" pitchFamily="34" charset="0"/>
                <a:cs typeface="Arial" pitchFamily="34" charset="0"/>
              </a:rPr>
              <a:t>   cambrioleurs,</a:t>
            </a:r>
          </a:p>
          <a:p>
            <a:pPr lvl="1"/>
            <a:r>
              <a:rPr lang="fr-FR" sz="1800" b="1" dirty="0">
                <a:latin typeface="Arial" pitchFamily="34" charset="0"/>
                <a:cs typeface="Arial" pitchFamily="34" charset="0"/>
              </a:rPr>
              <a:t>3</a:t>
            </a:r>
            <a:r>
              <a:rPr lang="fr-FR" sz="1800" b="1" dirty="0" smtClean="0">
                <a:latin typeface="Arial" pitchFamily="34" charset="0"/>
                <a:cs typeface="Arial" pitchFamily="34" charset="0"/>
              </a:rPr>
              <a:t> milliards de pirates…</a:t>
            </a:r>
          </a:p>
          <a:p>
            <a:pPr marL="342900" lvl="1" indent="-342900">
              <a:buFont typeface="Arial" pitchFamily="34" charset="0"/>
              <a:buChar char="•"/>
            </a:pPr>
            <a:r>
              <a:rPr lang="fr-FR" sz="2000" b="1" kern="0" dirty="0" smtClean="0">
                <a:latin typeface="Arial" pitchFamily="34" charset="0"/>
                <a:cs typeface="Arial" pitchFamily="34" charset="0"/>
              </a:rPr>
              <a:t>Sites web illégitimes propagateurs de virus</a:t>
            </a:r>
          </a:p>
          <a:p>
            <a:pPr marL="342900" lvl="1" indent="-342900">
              <a:buFont typeface="Arial" pitchFamily="34" charset="0"/>
              <a:buChar char="•"/>
            </a:pPr>
            <a:r>
              <a:rPr lang="fr-FR" sz="2000" b="1" kern="0" dirty="0" smtClean="0">
                <a:latin typeface="Arial" pitchFamily="34" charset="0"/>
                <a:cs typeface="Arial" pitchFamily="34" charset="0"/>
              </a:rPr>
              <a:t>Sites web légitimes infectés</a:t>
            </a:r>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9" name="Picture 4" descr="http://epicagear.com/wp-content/uploads/2012/01/smartphone-security.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920372" y="1268760"/>
            <a:ext cx="936104" cy="11521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58440" y="4005064"/>
            <a:ext cx="3150063" cy="187220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1861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2" presetClass="emph" presetSubtype="0" fill="hold" nodeType="afterEffect">
                                  <p:stCondLst>
                                    <p:cond delay="0"/>
                                  </p:stCondLst>
                                  <p:childTnLst>
                                    <p:animRot by="120000">
                                      <p:cBhvr>
                                        <p:cTn id="12" dur="100" fill="hold">
                                          <p:stCondLst>
                                            <p:cond delay="0"/>
                                          </p:stCondLst>
                                        </p:cTn>
                                        <p:tgtEl>
                                          <p:spTgt spid="9"/>
                                        </p:tgtEl>
                                        <p:attrNameLst>
                                          <p:attrName>r</p:attrName>
                                        </p:attrNameLst>
                                      </p:cBhvr>
                                    </p:animRot>
                                    <p:animRot by="-240000">
                                      <p:cBhvr>
                                        <p:cTn id="13" dur="200" fill="hold">
                                          <p:stCondLst>
                                            <p:cond delay="200"/>
                                          </p:stCondLst>
                                        </p:cTn>
                                        <p:tgtEl>
                                          <p:spTgt spid="9"/>
                                        </p:tgtEl>
                                        <p:attrNameLst>
                                          <p:attrName>r</p:attrName>
                                        </p:attrNameLst>
                                      </p:cBhvr>
                                    </p:animRot>
                                    <p:animRot by="240000">
                                      <p:cBhvr>
                                        <p:cTn id="14" dur="200" fill="hold">
                                          <p:stCondLst>
                                            <p:cond delay="400"/>
                                          </p:stCondLst>
                                        </p:cTn>
                                        <p:tgtEl>
                                          <p:spTgt spid="9"/>
                                        </p:tgtEl>
                                        <p:attrNameLst>
                                          <p:attrName>r</p:attrName>
                                        </p:attrNameLst>
                                      </p:cBhvr>
                                    </p:animRot>
                                    <p:animRot by="-240000">
                                      <p:cBhvr>
                                        <p:cTn id="15" dur="200" fill="hold">
                                          <p:stCondLst>
                                            <p:cond delay="600"/>
                                          </p:stCondLst>
                                        </p:cTn>
                                        <p:tgtEl>
                                          <p:spTgt spid="9"/>
                                        </p:tgtEl>
                                        <p:attrNameLst>
                                          <p:attrName>r</p:attrName>
                                        </p:attrNameLst>
                                      </p:cBhvr>
                                    </p:animRot>
                                    <p:animRot by="120000">
                                      <p:cBhvr>
                                        <p:cTn id="16" dur="200" fill="hold">
                                          <p:stCondLst>
                                            <p:cond delay="800"/>
                                          </p:stCondLst>
                                        </p:cTn>
                                        <p:tgtEl>
                                          <p:spTgt spid="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2000"/>
                                        <p:tgtEl>
                                          <p:spTgt spid="10"/>
                                        </p:tgtEl>
                                      </p:cBhvr>
                                    </p:animEffect>
                                    <p:anim calcmode="lin" valueType="num">
                                      <p:cBhvr>
                                        <p:cTn id="22" dur="2000" fill="hold"/>
                                        <p:tgtEl>
                                          <p:spTgt spid="10"/>
                                        </p:tgtEl>
                                        <p:attrNameLst>
                                          <p:attrName>ppt_w</p:attrName>
                                        </p:attrNameLst>
                                      </p:cBhvr>
                                      <p:tavLst>
                                        <p:tav tm="0" fmla="#ppt_w*sin(2.5*pi*$)">
                                          <p:val>
                                            <p:fltVal val="0"/>
                                          </p:val>
                                        </p:tav>
                                        <p:tav tm="100000">
                                          <p:val>
                                            <p:fltVal val="1"/>
                                          </p:val>
                                        </p:tav>
                                      </p:tavLst>
                                    </p:anim>
                                    <p:anim calcmode="lin" valueType="num">
                                      <p:cBhvr>
                                        <p:cTn id="23"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lvl="0"/>
            <a:r>
              <a:rPr lang="fr-FR" sz="2800" b="1" dirty="0" smtClean="0">
                <a:solidFill>
                  <a:schemeClr val="tx1"/>
                </a:solidFill>
                <a:latin typeface="+mn-lt"/>
                <a:ea typeface="+mn-ea"/>
              </a:rPr>
              <a:t>Tous pirates ?</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27</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512" y="692696"/>
            <a:ext cx="5781675" cy="24765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189241" y="3203896"/>
            <a:ext cx="3302639" cy="954107"/>
          </a:xfrm>
          <a:prstGeom prst="rect">
            <a:avLst/>
          </a:prstGeom>
        </p:spPr>
        <p:txBody>
          <a:bodyPr wrap="square">
            <a:spAutoFit/>
          </a:bodyPr>
          <a:lstStyle/>
          <a:p>
            <a:r>
              <a:rPr lang="fr-FR" sz="1400" i="1" dirty="0"/>
              <a:t>Les enquêteurs le décrivent comme un « couteau suisse » de la cybercriminalité. Un logiciel espion pour pirate amateur, facile d'utilisation et accessible à tous</a:t>
            </a:r>
            <a:r>
              <a:rPr lang="fr-FR" sz="1400" i="1" dirty="0" smtClean="0"/>
              <a:t>.</a:t>
            </a:r>
            <a:endParaRPr lang="fr-FR" sz="1400" i="1"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67944" y="3501008"/>
            <a:ext cx="4867275" cy="189547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1666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ircle(in)">
                                      <p:cBhvr>
                                        <p:cTn id="7" dur="2000"/>
                                        <p:tgtEl>
                                          <p:spTgt spid="102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ircle(in)">
                                      <p:cBhvr>
                                        <p:cTn id="10" dur="2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anim calcmode="lin" valueType="num">
                                      <p:cBhvr additive="base">
                                        <p:cTn id="15" dur="500" fill="hold"/>
                                        <p:tgtEl>
                                          <p:spTgt spid="1027"/>
                                        </p:tgtEl>
                                        <p:attrNameLst>
                                          <p:attrName>ppt_x</p:attrName>
                                        </p:attrNameLst>
                                      </p:cBhvr>
                                      <p:tavLst>
                                        <p:tav tm="0">
                                          <p:val>
                                            <p:strVal val="#ppt_x"/>
                                          </p:val>
                                        </p:tav>
                                        <p:tav tm="100000">
                                          <p:val>
                                            <p:strVal val="#ppt_x"/>
                                          </p:val>
                                        </p:tav>
                                      </p:tavLst>
                                    </p:anim>
                                    <p:anim calcmode="lin" valueType="num">
                                      <p:cBhvr additive="base">
                                        <p:cTn id="16"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lvl="0"/>
            <a:r>
              <a:rPr lang="fr-FR" sz="2800" b="1" dirty="0" smtClean="0">
                <a:solidFill>
                  <a:schemeClr val="tx1"/>
                </a:solidFill>
                <a:latin typeface="+mn-lt"/>
                <a:ea typeface="+mn-ea"/>
              </a:rPr>
              <a:t>Information = Valeur Marchande</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28</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10" name="Image 9" descr="Fcbk WikiLeaks.jpg"/>
          <p:cNvPicPr>
            <a:picLocks noChangeAspect="1"/>
          </p:cNvPicPr>
          <p:nvPr/>
        </p:nvPicPr>
        <p:blipFill>
          <a:blip r:embed="rId3" cstate="print"/>
          <a:stretch>
            <a:fillRect/>
          </a:stretch>
        </p:blipFill>
        <p:spPr>
          <a:xfrm>
            <a:off x="0" y="980728"/>
            <a:ext cx="9144000" cy="4772025"/>
          </a:xfrm>
          <a:prstGeom prst="rect">
            <a:avLst/>
          </a:prstGeom>
          <a:no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11508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lvl="0"/>
            <a:r>
              <a:rPr lang="fr-FR" sz="2800" b="1" dirty="0" smtClean="0">
                <a:solidFill>
                  <a:schemeClr val="tx1"/>
                </a:solidFill>
                <a:latin typeface="+mn-lt"/>
                <a:ea typeface="+mn-ea"/>
              </a:rPr>
              <a:t>Information = Valeur Stratégique</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29</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9512" y="1158271"/>
            <a:ext cx="5313718" cy="2216766"/>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35480" y="3611641"/>
            <a:ext cx="4188748" cy="201622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624228" y="957729"/>
            <a:ext cx="1944216" cy="241730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7020272" y="3717032"/>
            <a:ext cx="1442061" cy="307777"/>
          </a:xfrm>
          <a:prstGeom prst="rect">
            <a:avLst/>
          </a:prstGeom>
        </p:spPr>
        <p:txBody>
          <a:bodyPr wrap="none">
            <a:spAutoFit/>
          </a:bodyPr>
          <a:lstStyle/>
          <a:p>
            <a:r>
              <a:rPr lang="fr-FR" sz="1400" i="1" dirty="0"/>
              <a:t>Edward </a:t>
            </a:r>
            <a:r>
              <a:rPr lang="fr-FR" sz="1400" i="1" dirty="0" err="1"/>
              <a:t>Snowden</a:t>
            </a:r>
            <a:endParaRPr lang="fr-FR" sz="1400" i="1" dirty="0"/>
          </a:p>
        </p:txBody>
      </p:sp>
    </p:spTree>
    <p:extLst>
      <p:ext uri="{BB962C8B-B14F-4D97-AF65-F5344CB8AC3E}">
        <p14:creationId xmlns:p14="http://schemas.microsoft.com/office/powerpoint/2010/main" val="2826803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3"/>
          <p:cNvSpPr txBox="1">
            <a:spLocks/>
          </p:cNvSpPr>
          <p:nvPr/>
        </p:nvSpPr>
        <p:spPr>
          <a:xfrm>
            <a:off x="0" y="-27383"/>
            <a:ext cx="9144000" cy="648072"/>
          </a:xfrm>
          <a:prstGeom prst="rect">
            <a:avLst/>
          </a:prstGeom>
          <a:gradFill flip="none" rotWithShape="1">
            <a:gsLst>
              <a:gs pos="21000">
                <a:schemeClr val="bg1">
                  <a:lumMod val="85000"/>
                </a:schemeClr>
              </a:gs>
              <a:gs pos="100000">
                <a:schemeClr val="bg1"/>
              </a:gs>
            </a:gsLst>
            <a:lin ang="5400000" scaled="1"/>
            <a:tileRect/>
          </a:gradFill>
          <a:ln w="15875" cap="rnd"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endParaRPr lang="en-US" sz="4800" dirty="0">
              <a:solidFill>
                <a:srgbClr val="002060"/>
              </a:solidFill>
              <a:latin typeface="+mj-lt"/>
              <a:ea typeface="+mj-ea"/>
              <a:cs typeface="Arial" pitchFamily="34" charset="0"/>
            </a:endParaRPr>
          </a:p>
        </p:txBody>
      </p:sp>
      <p:sp>
        <p:nvSpPr>
          <p:cNvPr id="2" name="Title 1"/>
          <p:cNvSpPr>
            <a:spLocks noGrp="1"/>
          </p:cNvSpPr>
          <p:nvPr>
            <p:ph type="title" idx="4294967295"/>
          </p:nvPr>
        </p:nvSpPr>
        <p:spPr>
          <a:xfrm>
            <a:off x="21791" y="-16086"/>
            <a:ext cx="9144000" cy="585221"/>
          </a:xfrm>
          <a:noFill/>
          <a:ln w="9525">
            <a:noFill/>
            <a:miter lim="800000"/>
            <a:headEnd/>
            <a:tailEnd/>
          </a:ln>
          <a:effectLst/>
        </p:spPr>
        <p:txBody>
          <a:bodyPr vert="horz" lIns="91440" tIns="45720" rIns="91440" bIns="45720" rtlCol="0" anchor="t">
            <a:normAutofit/>
          </a:bodyPr>
          <a:lstStyle/>
          <a:p>
            <a:pPr marL="457200" indent="-457200" algn="ctr">
              <a:lnSpc>
                <a:spcPct val="90000"/>
              </a:lnSpc>
            </a:pPr>
            <a:r>
              <a:rPr lang="fr-FR" sz="3200" dirty="0">
                <a:solidFill>
                  <a:srgbClr val="002060"/>
                </a:solidFill>
                <a:cs typeface="Arial" pitchFamily="34" charset="0"/>
              </a:rPr>
              <a:t>Ces 25 dernières </a:t>
            </a:r>
            <a:r>
              <a:rPr lang="fr-FR" sz="3200" dirty="0" smtClean="0">
                <a:solidFill>
                  <a:srgbClr val="002060"/>
                </a:solidFill>
                <a:cs typeface="Arial" pitchFamily="34" charset="0"/>
              </a:rPr>
              <a:t>années ………jusqu’à ce jour </a:t>
            </a:r>
            <a:endParaRPr lang="fr-FR" sz="3200" dirty="0">
              <a:solidFill>
                <a:srgbClr val="002060"/>
              </a:solidFill>
              <a:cs typeface="Arial" pitchFamily="34" charset="0"/>
            </a:endParaRPr>
          </a:p>
        </p:txBody>
      </p:sp>
      <p:sp>
        <p:nvSpPr>
          <p:cNvPr id="3" name="Content Placeholder 2"/>
          <p:cNvSpPr>
            <a:spLocks noGrp="1"/>
          </p:cNvSpPr>
          <p:nvPr>
            <p:ph idx="4294967295"/>
          </p:nvPr>
        </p:nvSpPr>
        <p:spPr>
          <a:xfrm>
            <a:off x="278667" y="525474"/>
            <a:ext cx="8785225" cy="6215893"/>
          </a:xfrm>
        </p:spPr>
        <p:txBody>
          <a:bodyPr>
            <a:normAutofit/>
          </a:bodyPr>
          <a:lstStyle/>
          <a:p>
            <a:pPr marL="0" indent="0">
              <a:buFontTx/>
              <a:buNone/>
              <a:defRPr/>
            </a:pPr>
            <a:r>
              <a:rPr lang="fr-FR" altLang="fr-FR" sz="2000" b="1" dirty="0" smtClean="0">
                <a:solidFill>
                  <a:schemeClr val="tx1"/>
                </a:solidFill>
                <a:latin typeface="+mj-lt"/>
              </a:rPr>
              <a:t>Naissances d'Industries</a:t>
            </a:r>
          </a:p>
          <a:p>
            <a:pPr lvl="1">
              <a:buFont typeface="Wingdings" panose="05000000000000000000" pitchFamily="2" charset="2"/>
              <a:buChar char="q"/>
              <a:defRPr/>
            </a:pPr>
            <a:r>
              <a:rPr lang="fr-FR" altLang="fr-FR" dirty="0" smtClean="0">
                <a:latin typeface="+mj-lt"/>
              </a:rPr>
              <a:t>PC, Architecture Client-Serveur, Lan, Wan, Man</a:t>
            </a:r>
          </a:p>
          <a:p>
            <a:pPr lvl="1">
              <a:buFont typeface="Wingdings" panose="05000000000000000000" pitchFamily="2" charset="2"/>
              <a:buChar char="q"/>
              <a:defRPr/>
            </a:pPr>
            <a:r>
              <a:rPr lang="fr-FR" altLang="fr-FR" dirty="0" smtClean="0">
                <a:latin typeface="+mj-lt"/>
              </a:rPr>
              <a:t>Sécurité, Internet, e-Commerce, Mobilité, Cloud, IOT, </a:t>
            </a:r>
          </a:p>
          <a:p>
            <a:pPr lvl="1">
              <a:buFont typeface="Wingdings" panose="05000000000000000000" pitchFamily="2" charset="2"/>
              <a:buChar char="q"/>
              <a:defRPr/>
            </a:pPr>
            <a:r>
              <a:rPr lang="fr-FR" altLang="fr-FR" dirty="0" smtClean="0">
                <a:latin typeface="+mj-lt"/>
              </a:rPr>
              <a:t>Transformation Numérique</a:t>
            </a:r>
          </a:p>
          <a:p>
            <a:pPr marL="0" indent="0">
              <a:buFontTx/>
              <a:buNone/>
              <a:defRPr/>
            </a:pPr>
            <a:endParaRPr lang="fr-FR" altLang="fr-FR" sz="1200" b="1" dirty="0" smtClean="0">
              <a:solidFill>
                <a:srgbClr val="7030A0"/>
              </a:solidFill>
              <a:latin typeface="+mj-lt"/>
            </a:endParaRPr>
          </a:p>
          <a:p>
            <a:pPr marL="0" indent="0">
              <a:buFontTx/>
              <a:buNone/>
              <a:defRPr/>
            </a:pPr>
            <a:r>
              <a:rPr lang="fr-FR" altLang="fr-FR" sz="1800" b="1" dirty="0" smtClean="0">
                <a:solidFill>
                  <a:srgbClr val="7030A0"/>
                </a:solidFill>
                <a:latin typeface="+mj-lt"/>
              </a:rPr>
              <a:t>			</a:t>
            </a:r>
          </a:p>
          <a:p>
            <a:pPr marL="0" indent="0" algn="ctr">
              <a:buFontTx/>
              <a:buNone/>
              <a:defRPr/>
            </a:pPr>
            <a:r>
              <a:rPr lang="fr-FR" altLang="fr-FR" sz="1800" b="1" dirty="0" smtClean="0">
                <a:solidFill>
                  <a:srgbClr val="7030A0"/>
                </a:solidFill>
                <a:latin typeface="+mj-lt"/>
              </a:rPr>
              <a:t>Aujourd'hui dans le monde</a:t>
            </a:r>
          </a:p>
          <a:p>
            <a:pPr marL="0" indent="0">
              <a:buFontTx/>
              <a:buNone/>
              <a:defRPr/>
            </a:pPr>
            <a:endParaRPr lang="fr-FR" altLang="fr-FR" sz="2000" dirty="0">
              <a:solidFill>
                <a:srgbClr val="7030A0"/>
              </a:solidFill>
              <a:latin typeface="+mj-lt"/>
            </a:endParaRPr>
          </a:p>
          <a:p>
            <a:pPr marL="0" indent="0">
              <a:buFontTx/>
              <a:buNone/>
              <a:defRPr/>
            </a:pPr>
            <a:endParaRPr lang="fr-FR" altLang="fr-FR" sz="2000" dirty="0" smtClean="0">
              <a:solidFill>
                <a:srgbClr val="7030A0"/>
              </a:solidFill>
              <a:latin typeface="+mj-lt"/>
            </a:endParaRPr>
          </a:p>
          <a:p>
            <a:pPr marL="0" indent="0">
              <a:buFontTx/>
              <a:buNone/>
              <a:defRPr/>
            </a:pPr>
            <a:endParaRPr lang="fr-FR" altLang="fr-FR" sz="2000" dirty="0">
              <a:solidFill>
                <a:srgbClr val="7030A0"/>
              </a:solidFill>
              <a:latin typeface="+mj-lt"/>
            </a:endParaRPr>
          </a:p>
          <a:p>
            <a:pPr marL="0" indent="0">
              <a:buNone/>
              <a:defRPr/>
            </a:pPr>
            <a:r>
              <a:rPr lang="fr-FR" altLang="fr-FR" sz="2000" b="1" dirty="0">
                <a:solidFill>
                  <a:srgbClr val="C00000"/>
                </a:solidFill>
                <a:latin typeface="+mj-lt"/>
              </a:rPr>
              <a:t/>
            </a:r>
            <a:br>
              <a:rPr lang="fr-FR" altLang="fr-FR" sz="2000" b="1" dirty="0">
                <a:solidFill>
                  <a:srgbClr val="C00000"/>
                </a:solidFill>
                <a:latin typeface="+mj-lt"/>
              </a:rPr>
            </a:br>
            <a:r>
              <a:rPr lang="fr-FR" altLang="fr-FR" sz="2000" b="1" dirty="0" smtClean="0">
                <a:solidFill>
                  <a:srgbClr val="C00000"/>
                </a:solidFill>
                <a:latin typeface="+mj-lt"/>
              </a:rPr>
              <a:t>Aujourd'hui </a:t>
            </a:r>
            <a:r>
              <a:rPr lang="fr-FR" altLang="fr-FR" sz="2000" b="1" dirty="0">
                <a:solidFill>
                  <a:srgbClr val="C00000"/>
                </a:solidFill>
                <a:latin typeface="+mj-lt"/>
              </a:rPr>
              <a:t>en </a:t>
            </a:r>
            <a:r>
              <a:rPr lang="fr-FR" altLang="fr-FR" sz="2000" b="1" dirty="0" smtClean="0">
                <a:solidFill>
                  <a:srgbClr val="C00000"/>
                </a:solidFill>
                <a:latin typeface="+mj-lt"/>
              </a:rPr>
              <a:t>France</a:t>
            </a:r>
            <a:endParaRPr lang="fr-FR" altLang="fr-FR" sz="2000" dirty="0">
              <a:solidFill>
                <a:srgbClr val="7030A0"/>
              </a:solidFill>
              <a:latin typeface="+mj-lt"/>
            </a:endParaRPr>
          </a:p>
          <a:p>
            <a:pPr marL="0" indent="0">
              <a:buFontTx/>
              <a:buNone/>
              <a:defRPr/>
            </a:pPr>
            <a:endParaRPr lang="fr-FR" altLang="fr-FR" sz="2000" dirty="0" smtClean="0">
              <a:solidFill>
                <a:srgbClr val="7030A0"/>
              </a:solidFill>
              <a:latin typeface="+mj-lt"/>
            </a:endParaRPr>
          </a:p>
          <a:p>
            <a:pPr marL="0" indent="0">
              <a:buFontTx/>
              <a:buNone/>
              <a:defRPr/>
            </a:pPr>
            <a:endParaRPr lang="fr-FR" altLang="fr-FR" sz="500" dirty="0">
              <a:solidFill>
                <a:srgbClr val="7030A0"/>
              </a:solidFill>
              <a:latin typeface="+mj-lt"/>
            </a:endParaRPr>
          </a:p>
          <a:p>
            <a:pPr marL="0" indent="0">
              <a:buFontTx/>
              <a:buNone/>
              <a:defRPr/>
            </a:pPr>
            <a:r>
              <a:rPr lang="fr-FR" altLang="fr-FR" sz="1800" b="1" dirty="0" smtClean="0">
                <a:solidFill>
                  <a:srgbClr val="C00000"/>
                </a:solidFill>
                <a:latin typeface="+mj-lt"/>
              </a:rPr>
              <a:t>			</a:t>
            </a:r>
            <a:endParaRPr lang="fr-FR" altLang="fr-FR" sz="2000" dirty="0" smtClean="0">
              <a:solidFill>
                <a:srgbClr val="7030A0"/>
              </a:solidFill>
              <a:latin typeface="+mj-lt"/>
            </a:endParaRPr>
          </a:p>
          <a:p>
            <a:pPr marL="0" indent="0">
              <a:buFontTx/>
              <a:buNone/>
              <a:defRPr/>
            </a:pPr>
            <a:endParaRPr lang="fr-FR" dirty="0" smtClean="0">
              <a:latin typeface="+mj-lt"/>
            </a:endParaRPr>
          </a:p>
          <a:p>
            <a:pPr>
              <a:defRPr/>
            </a:pPr>
            <a:endParaRPr lang="fr-FR" dirty="0" smtClean="0">
              <a:latin typeface="+mj-lt"/>
            </a:endParaRPr>
          </a:p>
          <a:p>
            <a:pPr lvl="1">
              <a:buFont typeface="Wingdings" panose="05000000000000000000" pitchFamily="2" charset="2"/>
              <a:buChar char="Ø"/>
              <a:defRPr/>
            </a:pPr>
            <a:endParaRPr lang="fr-FR" sz="3600" dirty="0" smtClean="0">
              <a:latin typeface="+mj-lt"/>
              <a:cs typeface="Arial" panose="020B0604020202020204" pitchFamily="34" charset="0"/>
            </a:endParaRPr>
          </a:p>
        </p:txBody>
      </p:sp>
      <p:pic>
        <p:nvPicPr>
          <p:cNvPr id="18437" name="Imag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02096" y="2434987"/>
            <a:ext cx="6777306" cy="230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38" name="Groupe 10"/>
          <p:cNvGrpSpPr>
            <a:grpSpLocks/>
          </p:cNvGrpSpPr>
          <p:nvPr/>
        </p:nvGrpSpPr>
        <p:grpSpPr bwMode="auto">
          <a:xfrm>
            <a:off x="1202096" y="5157192"/>
            <a:ext cx="6783387" cy="1174750"/>
            <a:chOff x="853429" y="4904098"/>
            <a:chExt cx="7444185" cy="1272827"/>
          </a:xfrm>
        </p:grpSpPr>
        <p:pic>
          <p:nvPicPr>
            <p:cNvPr id="18445" name="Imag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9157" y="5923806"/>
              <a:ext cx="7438457" cy="25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6" name="Imag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53429" y="4904098"/>
              <a:ext cx="7437512" cy="103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439" name="Image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8559" y="2058751"/>
            <a:ext cx="2695575"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40" name="Groupe 16"/>
          <p:cNvGrpSpPr>
            <a:grpSpLocks/>
          </p:cNvGrpSpPr>
          <p:nvPr/>
        </p:nvGrpSpPr>
        <p:grpSpPr bwMode="auto">
          <a:xfrm>
            <a:off x="6502400" y="620713"/>
            <a:ext cx="2470150" cy="1728787"/>
            <a:chOff x="6422863" y="621218"/>
            <a:chExt cx="1749538" cy="1287115"/>
          </a:xfrm>
        </p:grpSpPr>
        <p:pic>
          <p:nvPicPr>
            <p:cNvPr id="18441" name="Image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22863" y="621218"/>
              <a:ext cx="762769" cy="62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Image 1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308304" y="621218"/>
              <a:ext cx="864097" cy="62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3" name="Image 1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422864" y="1318751"/>
              <a:ext cx="762769" cy="589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Image 15"/>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308305" y="1318751"/>
              <a:ext cx="864096" cy="589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lvl="0"/>
            <a:r>
              <a:rPr lang="fr-FR" sz="2800" b="1" dirty="0" smtClean="0">
                <a:solidFill>
                  <a:schemeClr val="tx1"/>
                </a:solidFill>
                <a:latin typeface="+mn-lt"/>
                <a:ea typeface="+mn-ea"/>
              </a:rPr>
              <a:t>Enjeux Economiques</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30</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grpSp>
        <p:nvGrpSpPr>
          <p:cNvPr id="3" name="Groupe 2"/>
          <p:cNvGrpSpPr/>
          <p:nvPr/>
        </p:nvGrpSpPr>
        <p:grpSpPr>
          <a:xfrm>
            <a:off x="179512" y="980728"/>
            <a:ext cx="3672408" cy="1213103"/>
            <a:chOff x="179512" y="980728"/>
            <a:chExt cx="3672408" cy="1213103"/>
          </a:xfrm>
        </p:grpSpPr>
        <p:sp>
          <p:nvSpPr>
            <p:cNvPr id="13" name="ZoneTexte 12"/>
            <p:cNvSpPr txBox="1"/>
            <p:nvPr/>
          </p:nvSpPr>
          <p:spPr>
            <a:xfrm>
              <a:off x="179512" y="980728"/>
              <a:ext cx="3672408" cy="830997"/>
            </a:xfrm>
            <a:prstGeom prst="rect">
              <a:avLst/>
            </a:prstGeom>
            <a:solidFill>
              <a:schemeClr val="bg1">
                <a:lumMod val="95000"/>
              </a:schemeClr>
            </a:solidFill>
            <a:ln>
              <a:noFill/>
            </a:ln>
            <a:effectLst>
              <a:outerShdw blurRad="127000" dist="38100" dir="2700000" algn="ctr">
                <a:srgbClr val="000000">
                  <a:alpha val="45000"/>
                </a:srgbClr>
              </a:outerShdw>
            </a:effectLst>
            <a:scene3d>
              <a:camera prst="perspectiveRight"/>
              <a:lightRig rig="soft" dir="t">
                <a:rot lat="0" lon="0" rev="0"/>
              </a:lightRig>
            </a:scene3d>
            <a:sp3d prstMaterial="translucentPowder">
              <a:bevelT w="203200" h="50800" prst="softRound"/>
            </a:sp3d>
          </p:spPr>
          <p:txBody>
            <a:bodyPr wrap="square" rtlCol="0">
              <a:spAutoFit/>
            </a:bodyPr>
            <a:lstStyle/>
            <a:p>
              <a:r>
                <a:rPr lang="fr-FR" sz="1600" dirty="0">
                  <a:latin typeface="Britannic Bold" pitchFamily="34" charset="0"/>
                </a:rPr>
                <a:t>Le marché de l’assurance contre les cyber risques va exploser ces prochaines années</a:t>
              </a:r>
              <a:r>
                <a:rPr lang="fr-FR" sz="1600" dirty="0" smtClean="0">
                  <a:latin typeface="Britannic Bold" pitchFamily="34" charset="0"/>
                </a:rPr>
                <a:t>.</a:t>
              </a:r>
              <a:endParaRPr lang="fr-FR" sz="1400" dirty="0">
                <a:latin typeface="Britannic Bold" pitchFamily="34" charset="0"/>
              </a:endParaRPr>
            </a:p>
          </p:txBody>
        </p:sp>
        <p:sp>
          <p:nvSpPr>
            <p:cNvPr id="14" name="Rectangle 13"/>
            <p:cNvSpPr/>
            <p:nvPr/>
          </p:nvSpPr>
          <p:spPr>
            <a:xfrm>
              <a:off x="179512" y="1916832"/>
              <a:ext cx="2387921" cy="276999"/>
            </a:xfrm>
            <a:prstGeom prst="rect">
              <a:avLst/>
            </a:prstGeom>
          </p:spPr>
          <p:txBody>
            <a:bodyPr wrap="square">
              <a:spAutoFit/>
            </a:bodyPr>
            <a:lstStyle/>
            <a:p>
              <a:r>
                <a:rPr lang="fr-FR" sz="1200" i="1" dirty="0" smtClean="0"/>
                <a:t>Global Security </a:t>
              </a:r>
              <a:r>
                <a:rPr lang="fr-FR" sz="1200" i="1" dirty="0" err="1" smtClean="0"/>
                <a:t>Mag</a:t>
              </a:r>
              <a:r>
                <a:rPr lang="fr-FR" sz="1200" i="1" dirty="0" smtClean="0"/>
                <a:t>, Jan 2016</a:t>
              </a:r>
              <a:endParaRPr lang="fr-FR" sz="1200" i="1" dirty="0"/>
            </a:p>
          </p:txBody>
        </p:sp>
      </p:grpSp>
      <p:grpSp>
        <p:nvGrpSpPr>
          <p:cNvPr id="2" name="Groupe 1"/>
          <p:cNvGrpSpPr/>
          <p:nvPr/>
        </p:nvGrpSpPr>
        <p:grpSpPr>
          <a:xfrm>
            <a:off x="179512" y="2852936"/>
            <a:ext cx="3672408" cy="2748215"/>
            <a:chOff x="179512" y="3271000"/>
            <a:chExt cx="3672408" cy="2748215"/>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271000"/>
              <a:ext cx="1943100" cy="55245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ZoneTexte 14"/>
            <p:cNvSpPr txBox="1"/>
            <p:nvPr/>
          </p:nvSpPr>
          <p:spPr>
            <a:xfrm>
              <a:off x="287057" y="3957112"/>
              <a:ext cx="3564863" cy="2062103"/>
            </a:xfrm>
            <a:prstGeom prst="rect">
              <a:avLst/>
            </a:prstGeom>
            <a:solidFill>
              <a:schemeClr val="bg1">
                <a:lumMod val="95000"/>
              </a:schemeClr>
            </a:solidFill>
            <a:ln>
              <a:noFill/>
            </a:ln>
            <a:effectLst>
              <a:outerShdw blurRad="127000" dist="38100" dir="2700000" algn="ctr">
                <a:srgbClr val="000000">
                  <a:alpha val="45000"/>
                </a:srgbClr>
              </a:outerShdw>
            </a:effectLst>
            <a:scene3d>
              <a:camera prst="perspectiveRight"/>
              <a:lightRig rig="soft" dir="t">
                <a:rot lat="0" lon="0" rev="0"/>
              </a:lightRig>
            </a:scene3d>
            <a:sp3d prstMaterial="translucentPowder">
              <a:bevelT w="203200" h="50800" prst="softRound"/>
            </a:sp3d>
          </p:spPr>
          <p:txBody>
            <a:bodyPr wrap="square" rtlCol="0">
              <a:spAutoFit/>
            </a:bodyPr>
            <a:lstStyle/>
            <a:p>
              <a:r>
                <a:rPr lang="fr-FR" sz="1600" dirty="0" smtClean="0">
                  <a:latin typeface="Britannic Bold" pitchFamily="34" charset="0"/>
                </a:rPr>
                <a:t>Le business des « </a:t>
              </a:r>
              <a:r>
                <a:rPr lang="fr-FR" sz="1600" dirty="0" err="1" smtClean="0">
                  <a:latin typeface="Britannic Bold" pitchFamily="34" charset="0"/>
                </a:rPr>
                <a:t>zero</a:t>
              </a:r>
              <a:r>
                <a:rPr lang="fr-FR" sz="1600" dirty="0" smtClean="0">
                  <a:latin typeface="Britannic Bold" pitchFamily="34" charset="0"/>
                </a:rPr>
                <a:t> </a:t>
              </a:r>
              <a:r>
                <a:rPr lang="fr-FR" sz="1600" dirty="0" err="1" smtClean="0">
                  <a:latin typeface="Britannic Bold" pitchFamily="34" charset="0"/>
                </a:rPr>
                <a:t>day</a:t>
              </a:r>
              <a:r>
                <a:rPr lang="fr-FR" sz="1600" dirty="0" smtClean="0">
                  <a:latin typeface="Britannic Bold" pitchFamily="34" charset="0"/>
                </a:rPr>
                <a:t> », ces failles inconnues des fabricants de logiciel.</a:t>
              </a:r>
            </a:p>
            <a:p>
              <a:r>
                <a:rPr lang="fr-FR" sz="1600" dirty="0">
                  <a:latin typeface="+mj-lt"/>
                </a:rPr>
                <a:t>Un million d’euros. C’est la somme qu’a promise, lundi 21 septembre, l’entreprise </a:t>
              </a:r>
              <a:r>
                <a:rPr lang="fr-FR" sz="1600" dirty="0" err="1">
                  <a:latin typeface="+mj-lt"/>
                </a:rPr>
                <a:t>Zerodium</a:t>
              </a:r>
              <a:r>
                <a:rPr lang="fr-FR" sz="1600" dirty="0">
                  <a:latin typeface="+mj-lt"/>
                </a:rPr>
                <a:t> à qui trouvera une faille informatique dans iOS 9, le nouveau logiciel qui équipe les iPhones</a:t>
              </a:r>
              <a:r>
                <a:rPr lang="fr-FR" sz="1600" dirty="0" smtClean="0">
                  <a:latin typeface="+mj-lt"/>
                </a:rPr>
                <a:t>.</a:t>
              </a:r>
              <a:endParaRPr lang="fr-FR" sz="1600" dirty="0">
                <a:latin typeface="+mj-lt"/>
              </a:endParaRPr>
            </a:p>
          </p:txBody>
        </p:sp>
      </p:grpSp>
      <p:sp>
        <p:nvSpPr>
          <p:cNvPr id="16" name="Rectangle 15"/>
          <p:cNvSpPr/>
          <p:nvPr/>
        </p:nvSpPr>
        <p:spPr>
          <a:xfrm>
            <a:off x="2287340" y="2924944"/>
            <a:ext cx="1204540" cy="461665"/>
          </a:xfrm>
          <a:prstGeom prst="rect">
            <a:avLst/>
          </a:prstGeom>
        </p:spPr>
        <p:txBody>
          <a:bodyPr wrap="square">
            <a:spAutoFit/>
          </a:bodyPr>
          <a:lstStyle/>
          <a:p>
            <a:r>
              <a:rPr lang="fr-FR" sz="1200" i="1" dirty="0"/>
              <a:t>Le Monde.fr 23/09/2015</a:t>
            </a:r>
          </a:p>
        </p:txBody>
      </p:sp>
      <p:grpSp>
        <p:nvGrpSpPr>
          <p:cNvPr id="17" name="Groupe 16"/>
          <p:cNvGrpSpPr/>
          <p:nvPr/>
        </p:nvGrpSpPr>
        <p:grpSpPr>
          <a:xfrm>
            <a:off x="4464496" y="764704"/>
            <a:ext cx="4355976" cy="2581255"/>
            <a:chOff x="4139952" y="836712"/>
            <a:chExt cx="4355976" cy="2581255"/>
          </a:xfrm>
        </p:grpSpPr>
        <p:pic>
          <p:nvPicPr>
            <p:cNvPr id="18" name="Picture 2" descr="Corporate Web Security Mark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836712"/>
              <a:ext cx="4355976" cy="22505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9" name="Rectangle 18"/>
            <p:cNvSpPr/>
            <p:nvPr/>
          </p:nvSpPr>
          <p:spPr>
            <a:xfrm>
              <a:off x="5831632" y="3140968"/>
              <a:ext cx="2664296" cy="276999"/>
            </a:xfrm>
            <a:prstGeom prst="rect">
              <a:avLst/>
            </a:prstGeom>
          </p:spPr>
          <p:txBody>
            <a:bodyPr wrap="square">
              <a:spAutoFit/>
            </a:bodyPr>
            <a:lstStyle/>
            <a:p>
              <a:r>
                <a:rPr lang="en-US" sz="1200" i="1" dirty="0" smtClean="0"/>
                <a:t>Credence Research</a:t>
              </a:r>
              <a:r>
                <a:rPr lang="en-US" sz="1200" i="1" dirty="0"/>
                <a:t>, </a:t>
              </a:r>
              <a:r>
                <a:rPr lang="en-US" sz="1200" i="1" dirty="0" smtClean="0"/>
                <a:t>Apr 2016</a:t>
              </a:r>
              <a:endParaRPr lang="en-US" sz="1200" i="1" dirty="0"/>
            </a:p>
          </p:txBody>
        </p:sp>
      </p:grpSp>
      <p:grpSp>
        <p:nvGrpSpPr>
          <p:cNvPr id="20" name="Groupe 19"/>
          <p:cNvGrpSpPr/>
          <p:nvPr/>
        </p:nvGrpSpPr>
        <p:grpSpPr>
          <a:xfrm>
            <a:off x="4355976" y="3545636"/>
            <a:ext cx="4608512" cy="2308324"/>
            <a:chOff x="179513" y="3403113"/>
            <a:chExt cx="4608512" cy="2308324"/>
          </a:xfrm>
        </p:grpSpPr>
        <p:sp>
          <p:nvSpPr>
            <p:cNvPr id="21" name="ZoneTexte 20"/>
            <p:cNvSpPr txBox="1"/>
            <p:nvPr/>
          </p:nvSpPr>
          <p:spPr>
            <a:xfrm>
              <a:off x="179513" y="3403113"/>
              <a:ext cx="4608512" cy="2031325"/>
            </a:xfrm>
            <a:prstGeom prst="rect">
              <a:avLst/>
            </a:prstGeom>
            <a:solidFill>
              <a:schemeClr val="bg1">
                <a:lumMod val="95000"/>
              </a:schemeClr>
            </a:solidFill>
            <a:ln>
              <a:noFill/>
            </a:ln>
            <a:effectLst>
              <a:outerShdw blurRad="127000" dist="38100" dir="2700000" algn="ctr">
                <a:srgbClr val="000000">
                  <a:alpha val="45000"/>
                </a:srgbClr>
              </a:outerShdw>
            </a:effectLst>
            <a:scene3d>
              <a:camera prst="perspectiveRight"/>
              <a:lightRig rig="soft" dir="t">
                <a:rot lat="0" lon="0" rev="0"/>
              </a:lightRig>
            </a:scene3d>
            <a:sp3d prstMaterial="translucentPowder">
              <a:bevelT w="203200" h="50800" prst="softRound"/>
            </a:sp3d>
          </p:spPr>
          <p:txBody>
            <a:bodyPr wrap="square" rtlCol="0">
              <a:spAutoFit/>
            </a:bodyPr>
            <a:lstStyle/>
            <a:p>
              <a:r>
                <a:rPr lang="en-US" sz="1600" dirty="0" smtClean="0">
                  <a:latin typeface="Britannic Bold" pitchFamily="34" charset="0"/>
                </a:rPr>
                <a:t>“In 2004, the global cybersecurity market was worth $3.5 billion — and by 2017 it will be worth $120 billion. “The cybersecurity market grew by roughly 35X over 13 years…</a:t>
              </a:r>
            </a:p>
            <a:p>
              <a:r>
                <a:rPr lang="en-US" sz="1600" dirty="0" smtClean="0">
                  <a:latin typeface="+mj-lt"/>
                </a:rPr>
                <a:t>We </a:t>
              </a:r>
              <a:r>
                <a:rPr lang="en-US" sz="1600" dirty="0">
                  <a:latin typeface="+mj-lt"/>
                </a:rPr>
                <a:t>expect worldwide spending on cybersecurity products and services to eclipse $1 trillion for the five-year period from 2017 to 2021</a:t>
              </a:r>
              <a:r>
                <a:rPr lang="en-US" sz="1600" dirty="0" smtClean="0">
                  <a:latin typeface="Britannic Bold" pitchFamily="34" charset="0"/>
                </a:rPr>
                <a:t>”</a:t>
              </a:r>
            </a:p>
            <a:p>
              <a:endParaRPr lang="en-US" sz="1400" dirty="0">
                <a:latin typeface="Britannic Bold" pitchFamily="34" charset="0"/>
              </a:endParaRPr>
            </a:p>
          </p:txBody>
        </p:sp>
        <p:sp>
          <p:nvSpPr>
            <p:cNvPr id="22" name="Rectangle 21"/>
            <p:cNvSpPr/>
            <p:nvPr/>
          </p:nvSpPr>
          <p:spPr>
            <a:xfrm>
              <a:off x="1835696" y="5434438"/>
              <a:ext cx="2664296" cy="276999"/>
            </a:xfrm>
            <a:prstGeom prst="rect">
              <a:avLst/>
            </a:prstGeom>
          </p:spPr>
          <p:txBody>
            <a:bodyPr wrap="square">
              <a:spAutoFit/>
            </a:bodyPr>
            <a:lstStyle/>
            <a:p>
              <a:r>
                <a:rPr lang="en-US" sz="1200" i="1" dirty="0"/>
                <a:t>Cybersecurity Ventures, </a:t>
              </a:r>
              <a:r>
                <a:rPr lang="en-US" sz="1200" i="1" dirty="0" smtClean="0"/>
                <a:t>Jun 2016</a:t>
              </a:r>
              <a:endParaRPr lang="en-US" sz="1200" i="1" dirty="0"/>
            </a:p>
          </p:txBody>
        </p:sp>
      </p:grpSp>
    </p:spTree>
    <p:extLst>
      <p:ext uri="{BB962C8B-B14F-4D97-AF65-F5344CB8AC3E}">
        <p14:creationId xmlns:p14="http://schemas.microsoft.com/office/powerpoint/2010/main" val="2962134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7544" y="3409678"/>
            <a:ext cx="5658768" cy="2467594"/>
          </a:xfrm>
          <a:prstGeom prst="rect">
            <a:avLst/>
          </a:prstGeom>
          <a:ln>
            <a:noFill/>
          </a:ln>
          <a:effectLst>
            <a:outerShdw blurRad="190500" algn="tl" rotWithShape="0">
              <a:srgbClr val="000000">
                <a:alpha val="70000"/>
              </a:srgbClr>
            </a:outerShdw>
          </a:effectLst>
        </p:spPr>
      </p:pic>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lvl="0"/>
            <a:r>
              <a:rPr lang="fr-FR" sz="2800" b="1" dirty="0" smtClean="0">
                <a:solidFill>
                  <a:schemeClr val="tx1"/>
                </a:solidFill>
                <a:latin typeface="+mn-lt"/>
                <a:ea typeface="+mn-ea"/>
              </a:rPr>
              <a:t>Enjeux Economiques</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31</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2" name="Image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27984" y="1340768"/>
            <a:ext cx="4608512" cy="1627381"/>
          </a:xfrm>
          <a:prstGeom prst="rect">
            <a:avLst/>
          </a:prstGeom>
          <a:ln>
            <a:noFill/>
          </a:ln>
          <a:effectLst>
            <a:outerShdw blurRad="190500" algn="tl" rotWithShape="0">
              <a:srgbClr val="000000">
                <a:alpha val="70000"/>
              </a:srgbClr>
            </a:outerShdw>
          </a:effectLst>
        </p:spPr>
      </p:pic>
      <p:pic>
        <p:nvPicPr>
          <p:cNvPr id="8" name="Imag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23528" y="932349"/>
            <a:ext cx="3644937" cy="1969377"/>
          </a:xfrm>
          <a:prstGeom prst="rect">
            <a:avLst/>
          </a:prstGeom>
          <a:ln>
            <a:noFill/>
          </a:ln>
          <a:effectLst>
            <a:outerShdw blurRad="190500" algn="tl" rotWithShape="0">
              <a:srgbClr val="000000">
                <a:alpha val="70000"/>
              </a:srgbClr>
            </a:outerShdw>
          </a:effectLst>
        </p:spPr>
      </p:pic>
      <p:pic>
        <p:nvPicPr>
          <p:cNvPr id="1026" name="Picture 2" descr="Afficher l'image d'origine"/>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516216" y="4067411"/>
            <a:ext cx="2304256" cy="115212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81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par>
                          <p:cTn id="17" fill="hold">
                            <p:stCondLst>
                              <p:cond delay="1000"/>
                            </p:stCondLst>
                            <p:childTnLst>
                              <p:par>
                                <p:cTn id="18" presetID="16" presetClass="entr" presetSubtype="2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inVertic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wheel(1)">
                                      <p:cBhvr>
                                        <p:cTn id="25"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Bug Bounty</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32</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sp>
        <p:nvSpPr>
          <p:cNvPr id="8" name="ZoneTexte 7"/>
          <p:cNvSpPr txBox="1"/>
          <p:nvPr/>
        </p:nvSpPr>
        <p:spPr>
          <a:xfrm>
            <a:off x="4932040" y="1988840"/>
            <a:ext cx="4194815" cy="3600986"/>
          </a:xfrm>
          <a:prstGeom prst="rect">
            <a:avLst/>
          </a:prstGeom>
          <a:solidFill>
            <a:schemeClr val="bg1">
              <a:lumMod val="95000"/>
            </a:schemeClr>
          </a:solidFill>
          <a:ln>
            <a:noFill/>
          </a:ln>
          <a:effectLst>
            <a:outerShdw blurRad="127000" dist="38100" dir="2700000" algn="ctr">
              <a:srgbClr val="000000">
                <a:alpha val="45000"/>
              </a:srgbClr>
            </a:outerShdw>
          </a:effectLst>
          <a:scene3d>
            <a:camera prst="perspectiveRight"/>
            <a:lightRig rig="soft" dir="t">
              <a:rot lat="0" lon="0" rev="0"/>
            </a:lightRig>
          </a:scene3d>
          <a:sp3d prstMaterial="translucentPowder">
            <a:bevelT w="203200" h="50800" prst="softRound"/>
          </a:sp3d>
        </p:spPr>
        <p:txBody>
          <a:bodyPr wrap="square" rtlCol="0">
            <a:spAutoFit/>
          </a:bodyPr>
          <a:lstStyle/>
          <a:p>
            <a:r>
              <a:rPr lang="fr-FR" sz="2000" dirty="0" smtClean="0">
                <a:latin typeface="Britannic Bold" pitchFamily="34" charset="0"/>
              </a:rPr>
              <a:t>Programme Bug Bounty</a:t>
            </a:r>
            <a:endParaRPr lang="fr-FR" sz="2000" dirty="0">
              <a:latin typeface="Britannic Bold" pitchFamily="34" charset="0"/>
            </a:endParaRPr>
          </a:p>
          <a:p>
            <a:r>
              <a:rPr lang="fr-FR" sz="1600" dirty="0">
                <a:latin typeface="Britannic Bold" pitchFamily="34" charset="0"/>
              </a:rPr>
              <a:t>Un bug </a:t>
            </a:r>
            <a:r>
              <a:rPr lang="fr-FR" sz="1600" dirty="0" err="1">
                <a:latin typeface="Britannic Bold" pitchFamily="34" charset="0"/>
              </a:rPr>
              <a:t>bounty</a:t>
            </a:r>
            <a:r>
              <a:rPr lang="fr-FR" sz="1600" dirty="0">
                <a:latin typeface="Britannic Bold" pitchFamily="34" charset="0"/>
              </a:rPr>
              <a:t> est un programme proposé par de nombreux sites web et développeurs de logiciel qui permet à des personnes de recevoir reconnaissance et compensation après avoir reporté des bugs, surtout ceux concernant des exploits et des vulnérabilités. Ces programmes permettent aux développeurs de découvrir et de corriger des bugs avant que le grand public en soit informé, évitant ainsi des abus. Les bugs </a:t>
            </a:r>
            <a:r>
              <a:rPr lang="fr-FR" sz="1600" dirty="0" err="1">
                <a:latin typeface="Britannic Bold" pitchFamily="34" charset="0"/>
              </a:rPr>
              <a:t>bounty</a:t>
            </a:r>
            <a:r>
              <a:rPr lang="fr-FR" sz="1600" dirty="0">
                <a:latin typeface="Britannic Bold" pitchFamily="34" charset="0"/>
              </a:rPr>
              <a:t> ont été mis en place par </a:t>
            </a:r>
            <a:r>
              <a:rPr lang="fr-FR" sz="1600" dirty="0" smtClean="0">
                <a:latin typeface="Britannic Bold" pitchFamily="34" charset="0"/>
              </a:rPr>
              <a:t>Facebook, </a:t>
            </a:r>
            <a:r>
              <a:rPr lang="fr-FR" sz="1600" dirty="0">
                <a:latin typeface="Britannic Bold" pitchFamily="34" charset="0"/>
              </a:rPr>
              <a:t>Yahoo</a:t>
            </a:r>
            <a:r>
              <a:rPr lang="fr-FR" sz="1600" dirty="0" smtClean="0">
                <a:latin typeface="Britannic Bold" pitchFamily="34" charset="0"/>
              </a:rPr>
              <a:t>!, Google, </a:t>
            </a:r>
            <a:r>
              <a:rPr lang="fr-FR" sz="1600" dirty="0" err="1" smtClean="0">
                <a:latin typeface="Britannic Bold" pitchFamily="34" charset="0"/>
              </a:rPr>
              <a:t>Reddit</a:t>
            </a:r>
            <a:r>
              <a:rPr lang="fr-FR" sz="1600" dirty="0" smtClean="0">
                <a:latin typeface="Britannic Bold" pitchFamily="34" charset="0"/>
              </a:rPr>
              <a:t>, </a:t>
            </a:r>
            <a:r>
              <a:rPr lang="fr-FR" sz="1600" dirty="0">
                <a:latin typeface="Britannic Bold" pitchFamily="34" charset="0"/>
              </a:rPr>
              <a:t>et </a:t>
            </a:r>
            <a:r>
              <a:rPr lang="fr-FR" sz="1600" dirty="0" smtClean="0">
                <a:latin typeface="Britannic Bold" pitchFamily="34" charset="0"/>
              </a:rPr>
              <a:t>Square.</a:t>
            </a:r>
            <a:endParaRPr lang="fr-FR" sz="1600" dirty="0">
              <a:latin typeface="Britannic Bold" pitchFamily="34" charset="0"/>
            </a:endParaRPr>
          </a:p>
        </p:txBody>
      </p:sp>
      <p:sp>
        <p:nvSpPr>
          <p:cNvPr id="9" name="ZoneTexte 8"/>
          <p:cNvSpPr txBox="1"/>
          <p:nvPr/>
        </p:nvSpPr>
        <p:spPr>
          <a:xfrm>
            <a:off x="7956376" y="5661248"/>
            <a:ext cx="810849" cy="261610"/>
          </a:xfrm>
          <a:prstGeom prst="rect">
            <a:avLst/>
          </a:prstGeom>
          <a:noFill/>
        </p:spPr>
        <p:txBody>
          <a:bodyPr wrap="square" rtlCol="0">
            <a:spAutoFit/>
          </a:bodyPr>
          <a:lstStyle/>
          <a:p>
            <a:r>
              <a:rPr lang="fr-FR" sz="1100" i="1" dirty="0" err="1" smtClean="0"/>
              <a:t>Wikipedia</a:t>
            </a:r>
            <a:endParaRPr lang="fr-FR" sz="1100" i="1" dirty="0"/>
          </a:p>
        </p:txBody>
      </p:sp>
      <p:grpSp>
        <p:nvGrpSpPr>
          <p:cNvPr id="2" name="Groupe 1"/>
          <p:cNvGrpSpPr/>
          <p:nvPr/>
        </p:nvGrpSpPr>
        <p:grpSpPr>
          <a:xfrm>
            <a:off x="251519" y="1268760"/>
            <a:ext cx="4143376" cy="2096401"/>
            <a:chOff x="251519" y="1268760"/>
            <a:chExt cx="4143376" cy="2096401"/>
          </a:xfrm>
          <a:effectLst>
            <a:outerShdw blurRad="50800" dist="38100" dir="2700000" algn="tl" rotWithShape="0">
              <a:prstClr val="black">
                <a:alpha val="40000"/>
              </a:prstClr>
            </a:outerShdw>
          </a:effectLst>
        </p:grpSpPr>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1520" y="1268760"/>
              <a:ext cx="4143375" cy="111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251519" y="2411054"/>
              <a:ext cx="4143375" cy="954107"/>
            </a:xfrm>
            <a:prstGeom prst="rect">
              <a:avLst/>
            </a:prstGeom>
          </p:spPr>
          <p:txBody>
            <a:bodyPr wrap="square">
              <a:spAutoFit/>
            </a:bodyPr>
            <a:lstStyle/>
            <a:p>
              <a:r>
                <a:rPr lang="fr-FR" sz="1400" dirty="0"/>
                <a:t>Un jeune Finlandais a découvert une faille de sécurité permettant de supprimer les commentaires laissés sur les photos. Facebook, propriétaire d'Instagram, lui a offert 10.000 dollars.</a:t>
              </a:r>
            </a:p>
          </p:txBody>
        </p:sp>
      </p:grpSp>
      <p:pic>
        <p:nvPicPr>
          <p:cNvPr id="2050" name="Picture 2" descr="http://www.360logica.com/blog/wp-content/uploads/2014/05/Bug-Bounty-Programs-A-Big-Security-Measure.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99218" y="3675949"/>
            <a:ext cx="2847975" cy="170973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5" cstate="screen">
            <a:extLst>
              <a:ext uri="{BEBA8EAE-BF5A-486C-A8C5-ECC9F3942E4B}">
                <a14:imgProps xmlns:a14="http://schemas.microsoft.com/office/drawing/2010/main">
                  <a14:imgLayer r:embed="rId6">
                    <a14:imgEffect>
                      <a14:artisticMarker trans="100000"/>
                    </a14:imgEffect>
                  </a14:imgLayer>
                </a14:imgProps>
              </a:ext>
              <a:ext uri="{28A0092B-C50C-407E-A947-70E740481C1C}">
                <a14:useLocalDpi xmlns:a14="http://schemas.microsoft.com/office/drawing/2010/main"/>
              </a:ext>
            </a:extLst>
          </a:blip>
          <a:srcRect/>
          <a:stretch>
            <a:fillRect/>
          </a:stretch>
        </p:blipFill>
        <p:spPr bwMode="auto">
          <a:xfrm rot="1277096">
            <a:off x="7784919" y="980028"/>
            <a:ext cx="1055587" cy="54703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0468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2050"/>
                                        </p:tgtEl>
                                        <p:attrNameLst>
                                          <p:attrName>style.visibility</p:attrName>
                                        </p:attrNameLst>
                                      </p:cBhvr>
                                      <p:to>
                                        <p:strVal val="visible"/>
                                      </p:to>
                                    </p:set>
                                    <p:anim calcmode="lin" valueType="num">
                                      <p:cBhvr>
                                        <p:cTn id="20" dur="500" fill="hold"/>
                                        <p:tgtEl>
                                          <p:spTgt spid="2050"/>
                                        </p:tgtEl>
                                        <p:attrNameLst>
                                          <p:attrName>ppt_w</p:attrName>
                                        </p:attrNameLst>
                                      </p:cBhvr>
                                      <p:tavLst>
                                        <p:tav tm="0">
                                          <p:val>
                                            <p:fltVal val="0"/>
                                          </p:val>
                                        </p:tav>
                                        <p:tav tm="100000">
                                          <p:val>
                                            <p:strVal val="#ppt_w"/>
                                          </p:val>
                                        </p:tav>
                                      </p:tavLst>
                                    </p:anim>
                                    <p:anim calcmode="lin" valueType="num">
                                      <p:cBhvr>
                                        <p:cTn id="21" dur="500" fill="hold"/>
                                        <p:tgtEl>
                                          <p:spTgt spid="2050"/>
                                        </p:tgtEl>
                                        <p:attrNameLst>
                                          <p:attrName>ppt_h</p:attrName>
                                        </p:attrNameLst>
                                      </p:cBhvr>
                                      <p:tavLst>
                                        <p:tav tm="0">
                                          <p:val>
                                            <p:fltVal val="0"/>
                                          </p:val>
                                        </p:tav>
                                        <p:tav tm="100000">
                                          <p:val>
                                            <p:strVal val="#ppt_h"/>
                                          </p:val>
                                        </p:tav>
                                      </p:tavLst>
                                    </p:anim>
                                    <p:animEffect transition="in" filter="fade">
                                      <p:cBhvr>
                                        <p:cTn id="22" dur="500"/>
                                        <p:tgtEl>
                                          <p:spTgt spid="2050"/>
                                        </p:tgtEl>
                                      </p:cBhvr>
                                    </p:animEffect>
                                  </p:childTnLst>
                                </p:cTn>
                              </p:par>
                            </p:childTnLst>
                          </p:cTn>
                        </p:par>
                        <p:par>
                          <p:cTn id="23" fill="hold">
                            <p:stCondLst>
                              <p:cond delay="1000"/>
                            </p:stCondLst>
                            <p:childTnLst>
                              <p:par>
                                <p:cTn id="24" presetID="1" presetClass="entr" presetSubtype="0" fill="hold" nodeType="afterEffect">
                                  <p:stCondLst>
                                    <p:cond delay="0"/>
                                  </p:stCondLst>
                                  <p:childTnLst>
                                    <p:set>
                                      <p:cBhvr>
                                        <p:cTn id="25"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Bug Bounty</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33</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159" y="1196752"/>
            <a:ext cx="2736304" cy="1857674"/>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e 1"/>
          <p:cNvGrpSpPr/>
          <p:nvPr/>
        </p:nvGrpSpPr>
        <p:grpSpPr>
          <a:xfrm>
            <a:off x="251518" y="908720"/>
            <a:ext cx="4638675" cy="3093442"/>
            <a:chOff x="251518" y="1196752"/>
            <a:chExt cx="4638675" cy="3093442"/>
          </a:xfrm>
        </p:grpSpPr>
        <p:sp>
          <p:nvSpPr>
            <p:cNvPr id="10" name="Rectangle 9"/>
            <p:cNvSpPr/>
            <p:nvPr/>
          </p:nvSpPr>
          <p:spPr>
            <a:xfrm>
              <a:off x="276174" y="3212976"/>
              <a:ext cx="4614019" cy="1077218"/>
            </a:xfrm>
            <a:prstGeom prst="rect">
              <a:avLst/>
            </a:prstGeom>
          </p:spPr>
          <p:txBody>
            <a:bodyPr wrap="square">
              <a:spAutoFit/>
            </a:bodyPr>
            <a:lstStyle/>
            <a:p>
              <a:r>
                <a:rPr lang="fr-FR" sz="1600" dirty="0"/>
                <a:t>1 410 participants, 138 failles repérées, plus de </a:t>
              </a:r>
              <a:r>
                <a:rPr lang="fr-FR" sz="1600" dirty="0" smtClean="0"/>
                <a:t/>
              </a:r>
              <a:br>
                <a:rPr lang="fr-FR" sz="1600" dirty="0" smtClean="0"/>
              </a:br>
              <a:r>
                <a:rPr lang="fr-FR" sz="1600" dirty="0" smtClean="0"/>
                <a:t>70 </a:t>
              </a:r>
              <a:r>
                <a:rPr lang="fr-FR" sz="1600" dirty="0"/>
                <a:t>000 dollars distribués : l’opération « Hack the </a:t>
              </a:r>
              <a:r>
                <a:rPr lang="fr-FR" sz="1600" dirty="0" err="1"/>
                <a:t>Pentagon</a:t>
              </a:r>
              <a:r>
                <a:rPr lang="fr-FR" sz="1600" dirty="0"/>
                <a:t> », annoncée en mars par le ministère américain de la défense, a porté ses fruits.</a:t>
              </a:r>
            </a:p>
          </p:txBody>
        </p:sp>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18" y="1196752"/>
              <a:ext cx="4638675" cy="18288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0856" y="3463553"/>
            <a:ext cx="4455343" cy="226970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4386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barn(inVertical)">
                                      <p:cBhvr>
                                        <p:cTn id="2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a:solidFill>
                  <a:schemeClr val="tx1"/>
                </a:solidFill>
                <a:latin typeface="+mn-lt"/>
                <a:ea typeface="+mn-ea"/>
              </a:rPr>
              <a:t>Agenda</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34</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sp>
        <p:nvSpPr>
          <p:cNvPr id="9" name="ZoneTexte 8"/>
          <p:cNvSpPr txBox="1"/>
          <p:nvPr/>
        </p:nvSpPr>
        <p:spPr>
          <a:xfrm>
            <a:off x="395536" y="1048668"/>
            <a:ext cx="8136904" cy="3046988"/>
          </a:xfrm>
          <a:prstGeom prst="rect">
            <a:avLst/>
          </a:prstGeom>
          <a:noFill/>
        </p:spPr>
        <p:txBody>
          <a:bodyPr wrap="square" rtlCol="0">
            <a:spAutoFit/>
          </a:bodyPr>
          <a:lstStyle/>
          <a:p>
            <a:pPr marL="342900" lvl="1" indent="-342900">
              <a:buFont typeface="+mj-lt"/>
              <a:buAutoNum type="arabicPeriod"/>
            </a:pPr>
            <a:r>
              <a:rPr lang="fr-FR" sz="2400" dirty="0" smtClean="0">
                <a:solidFill>
                  <a:schemeClr val="accent5">
                    <a:lumMod val="50000"/>
                  </a:schemeClr>
                </a:solidFill>
              </a:rPr>
              <a:t>Contexte</a:t>
            </a:r>
          </a:p>
          <a:p>
            <a:pPr marL="342900" lvl="1" indent="-342900">
              <a:buFont typeface="+mj-lt"/>
              <a:buAutoNum type="arabicPeriod"/>
            </a:pPr>
            <a:r>
              <a:rPr lang="fr-FR" sz="2400" dirty="0" smtClean="0">
                <a:solidFill>
                  <a:schemeClr val="accent5">
                    <a:lumMod val="50000"/>
                  </a:schemeClr>
                </a:solidFill>
              </a:rPr>
              <a:t>Les Entreprises et les Systèmes d’Information</a:t>
            </a:r>
          </a:p>
          <a:p>
            <a:pPr marL="342900" lvl="1" indent="-342900">
              <a:buFont typeface="+mj-lt"/>
              <a:buAutoNum type="arabicPeriod"/>
            </a:pPr>
            <a:r>
              <a:rPr lang="fr-FR" sz="2400" dirty="0" smtClean="0">
                <a:solidFill>
                  <a:schemeClr val="accent5">
                    <a:lumMod val="50000"/>
                  </a:schemeClr>
                </a:solidFill>
              </a:rPr>
              <a:t>Nouveaux Enjeux, Nouvelles Menaces , Nouveaux Usages</a:t>
            </a:r>
          </a:p>
          <a:p>
            <a:pPr marL="342900" lvl="1" indent="-342900">
              <a:buFont typeface="+mj-lt"/>
              <a:buAutoNum type="arabicPeriod"/>
            </a:pPr>
            <a:r>
              <a:rPr lang="fr-FR" sz="2400" b="1" dirty="0" smtClean="0"/>
              <a:t>Principales Menaces</a:t>
            </a:r>
          </a:p>
          <a:p>
            <a:pPr marL="342900" lvl="1" indent="-342900">
              <a:buFont typeface="+mj-lt"/>
              <a:buAutoNum type="arabicPeriod"/>
            </a:pPr>
            <a:r>
              <a:rPr lang="fr-FR" sz="2400" dirty="0" smtClean="0">
                <a:solidFill>
                  <a:schemeClr val="accent5">
                    <a:lumMod val="50000"/>
                  </a:schemeClr>
                </a:solidFill>
              </a:rPr>
              <a:t>Les Grands Principes de la Sécurité Informatique</a:t>
            </a:r>
          </a:p>
          <a:p>
            <a:pPr marL="342900" lvl="1" indent="-342900">
              <a:buFont typeface="+mj-lt"/>
              <a:buAutoNum type="arabicPeriod"/>
            </a:pPr>
            <a:r>
              <a:rPr lang="fr-FR" sz="2400" dirty="0" smtClean="0">
                <a:solidFill>
                  <a:schemeClr val="accent5">
                    <a:lumMod val="50000"/>
                  </a:schemeClr>
                </a:solidFill>
              </a:rPr>
              <a:t>Responsable Sécurité du Système d’Information</a:t>
            </a:r>
          </a:p>
          <a:p>
            <a:pPr marL="342900" lvl="1" indent="-342900">
              <a:buFont typeface="+mj-lt"/>
              <a:buAutoNum type="arabicPeriod"/>
            </a:pPr>
            <a:r>
              <a:rPr lang="fr-FR" sz="2400" dirty="0" smtClean="0">
                <a:solidFill>
                  <a:schemeClr val="accent5">
                    <a:lumMod val="50000"/>
                  </a:schemeClr>
                </a:solidFill>
              </a:rPr>
              <a:t>Le Cloud </a:t>
            </a:r>
            <a:r>
              <a:rPr lang="fr-FR" sz="2400" dirty="0" err="1" smtClean="0">
                <a:solidFill>
                  <a:schemeClr val="accent5">
                    <a:lumMod val="50000"/>
                  </a:schemeClr>
                </a:solidFill>
              </a:rPr>
              <a:t>Computing</a:t>
            </a:r>
            <a:endParaRPr lang="fr-FR" sz="2400" dirty="0" smtClean="0">
              <a:solidFill>
                <a:schemeClr val="accent5">
                  <a:lumMod val="50000"/>
                </a:schemeClr>
              </a:solidFill>
            </a:endParaRPr>
          </a:p>
          <a:p>
            <a:pPr marL="342900" lvl="1" indent="-342900">
              <a:buFont typeface="+mj-lt"/>
              <a:buAutoNum type="arabicPeriod"/>
            </a:pPr>
            <a:r>
              <a:rPr lang="fr-FR" sz="2400" dirty="0" smtClean="0">
                <a:solidFill>
                  <a:schemeClr val="accent5">
                    <a:lumMod val="50000"/>
                  </a:schemeClr>
                </a:solidFill>
              </a:rPr>
              <a:t>Conclusion</a:t>
            </a:r>
          </a:p>
        </p:txBody>
      </p:sp>
    </p:spTree>
    <p:extLst>
      <p:ext uri="{BB962C8B-B14F-4D97-AF65-F5344CB8AC3E}">
        <p14:creationId xmlns:p14="http://schemas.microsoft.com/office/powerpoint/2010/main" val="766725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257886" y="764704"/>
            <a:ext cx="8706602" cy="5544616"/>
          </a:xfrm>
        </p:spPr>
        <p:txBody>
          <a:bodyPr>
            <a:normAutofit fontScale="92500" lnSpcReduction="10000"/>
          </a:bodyPr>
          <a:lstStyle/>
          <a:p>
            <a:pPr marL="342900" lvl="1" indent="-342900">
              <a:buFont typeface="Arial" pitchFamily="34" charset="0"/>
              <a:buChar char="•"/>
            </a:pPr>
            <a:r>
              <a:rPr lang="fr-FR" sz="2000" b="1" kern="0" dirty="0" smtClean="0">
                <a:latin typeface="Arial" pitchFamily="34" charset="0"/>
                <a:cs typeface="Arial" pitchFamily="34" charset="0"/>
              </a:rPr>
              <a:t>Spam (encore très répandu !) :</a:t>
            </a:r>
          </a:p>
          <a:p>
            <a:pPr marL="342900" lvl="1" indent="-342900">
              <a:buNone/>
            </a:pPr>
            <a:r>
              <a:rPr lang="fr-FR" sz="2000" b="1" kern="0" dirty="0" smtClean="0">
                <a:latin typeface="Arial" pitchFamily="34" charset="0"/>
                <a:cs typeface="Arial" pitchFamily="34" charset="0"/>
              </a:rPr>
              <a:t>	</a:t>
            </a:r>
            <a:r>
              <a:rPr lang="fr-FR" sz="1800" dirty="0" smtClean="0">
                <a:latin typeface="Arial" pitchFamily="34" charset="0"/>
                <a:cs typeface="Arial" pitchFamily="34" charset="0"/>
              </a:rPr>
              <a:t>courrier électronique non sollicité, généralement</a:t>
            </a:r>
          </a:p>
          <a:p>
            <a:pPr marL="342900" lvl="1" indent="-342900">
              <a:buNone/>
            </a:pPr>
            <a:r>
              <a:rPr lang="fr-FR" sz="1800" dirty="0" smtClean="0">
                <a:latin typeface="Arial" pitchFamily="34" charset="0"/>
                <a:cs typeface="Arial" pitchFamily="34" charset="0"/>
              </a:rPr>
              <a:t>	porteur de publicité ou de malware</a:t>
            </a:r>
          </a:p>
          <a:p>
            <a:pPr marL="342900" lvl="1" indent="-342900">
              <a:buFont typeface="Arial" pitchFamily="34" charset="0"/>
              <a:buChar char="•"/>
            </a:pPr>
            <a:r>
              <a:rPr lang="fr-FR" sz="2000" b="1" kern="0" dirty="0" smtClean="0">
                <a:latin typeface="Arial" pitchFamily="34" charset="0"/>
                <a:cs typeface="Arial" pitchFamily="34" charset="0"/>
              </a:rPr>
              <a:t>Malwares : </a:t>
            </a:r>
            <a:r>
              <a:rPr lang="fr-FR" sz="1800" kern="0" dirty="0" smtClean="0">
                <a:latin typeface="Arial" pitchFamily="34" charset="0"/>
                <a:cs typeface="Arial" pitchFamily="34" charset="0"/>
              </a:rPr>
              <a:t>logiciel malveillant qui peut</a:t>
            </a:r>
          </a:p>
          <a:p>
            <a:pPr marL="342900" lvl="1" indent="-342900">
              <a:buNone/>
            </a:pPr>
            <a:r>
              <a:rPr lang="fr-FR" sz="1800" kern="0" dirty="0" smtClean="0">
                <a:latin typeface="Arial" pitchFamily="34" charset="0"/>
                <a:cs typeface="Arial" pitchFamily="34" charset="0"/>
              </a:rPr>
              <a:t>	espionner, détruire, saturer</a:t>
            </a:r>
          </a:p>
          <a:p>
            <a:pPr lvl="1"/>
            <a:r>
              <a:rPr lang="fr-FR" sz="1800" b="1" dirty="0" smtClean="0">
                <a:latin typeface="Arial" pitchFamily="34" charset="0"/>
                <a:cs typeface="Arial" pitchFamily="34" charset="0"/>
              </a:rPr>
              <a:t>Virus : </a:t>
            </a:r>
            <a:r>
              <a:rPr lang="fr-FR" sz="1600" dirty="0" smtClean="0">
                <a:latin typeface="Arial" pitchFamily="34" charset="0"/>
                <a:cs typeface="Arial" pitchFamily="34" charset="0"/>
              </a:rPr>
              <a:t>programme malveillant se propageant</a:t>
            </a:r>
          </a:p>
          <a:p>
            <a:pPr lvl="1">
              <a:buNone/>
            </a:pPr>
            <a:r>
              <a:rPr lang="fr-FR" sz="1600" dirty="0" smtClean="0">
                <a:latin typeface="Arial" pitchFamily="34" charset="0"/>
                <a:cs typeface="Arial" pitchFamily="34" charset="0"/>
              </a:rPr>
              <a:t>	en s’insérant dans des programmes légitimes</a:t>
            </a:r>
          </a:p>
          <a:p>
            <a:pPr lvl="1"/>
            <a:r>
              <a:rPr lang="fr-FR" sz="1800" b="1" dirty="0" smtClean="0">
                <a:latin typeface="Arial" pitchFamily="34" charset="0"/>
                <a:cs typeface="Arial" pitchFamily="34" charset="0"/>
              </a:rPr>
              <a:t>Vers (Worm) : </a:t>
            </a:r>
            <a:r>
              <a:rPr lang="fr-FR" sz="1600" dirty="0" smtClean="0">
                <a:latin typeface="Arial" pitchFamily="34" charset="0"/>
                <a:cs typeface="Arial" pitchFamily="34" charset="0"/>
              </a:rPr>
              <a:t>virus se propageant par le réseau</a:t>
            </a:r>
          </a:p>
          <a:p>
            <a:pPr lvl="1"/>
            <a:r>
              <a:rPr lang="fr-FR" sz="1800" b="1" dirty="0" smtClean="0">
                <a:latin typeface="Arial" pitchFamily="34" charset="0"/>
                <a:cs typeface="Arial" pitchFamily="34" charset="0"/>
              </a:rPr>
              <a:t>Cheval de Troie (</a:t>
            </a:r>
            <a:r>
              <a:rPr lang="fr-FR" sz="1800" b="1" dirty="0" err="1" smtClean="0">
                <a:latin typeface="Arial" pitchFamily="34" charset="0"/>
                <a:cs typeface="Arial" pitchFamily="34" charset="0"/>
              </a:rPr>
              <a:t>Trojan</a:t>
            </a:r>
            <a:r>
              <a:rPr lang="fr-FR" sz="1800" b="1" dirty="0" smtClean="0">
                <a:latin typeface="Arial" pitchFamily="34" charset="0"/>
                <a:cs typeface="Arial" pitchFamily="34" charset="0"/>
              </a:rPr>
              <a:t>) : </a:t>
            </a:r>
            <a:r>
              <a:rPr lang="fr-FR" sz="1600" dirty="0" smtClean="0">
                <a:latin typeface="Arial" pitchFamily="34" charset="0"/>
                <a:cs typeface="Arial" pitchFamily="34" charset="0"/>
              </a:rPr>
              <a:t>logiciel apparemment légitime qui effectue des actions à l’insu de l’utilisateur</a:t>
            </a:r>
          </a:p>
          <a:p>
            <a:pPr lvl="1"/>
            <a:r>
              <a:rPr lang="fr-FR" sz="1800" b="1" dirty="0" smtClean="0">
                <a:latin typeface="Arial" pitchFamily="34" charset="0"/>
                <a:cs typeface="Arial" pitchFamily="34" charset="0"/>
              </a:rPr>
              <a:t>Porte dérobée (</a:t>
            </a:r>
            <a:r>
              <a:rPr lang="fr-FR" sz="1800" b="1" dirty="0" err="1" smtClean="0">
                <a:latin typeface="Arial" pitchFamily="34" charset="0"/>
                <a:cs typeface="Arial" pitchFamily="34" charset="0"/>
              </a:rPr>
              <a:t>Backdoor</a:t>
            </a:r>
            <a:r>
              <a:rPr lang="fr-FR" sz="1800" b="1" dirty="0" smtClean="0">
                <a:latin typeface="Arial" pitchFamily="34" charset="0"/>
                <a:cs typeface="Arial" pitchFamily="34" charset="0"/>
              </a:rPr>
              <a:t>) : </a:t>
            </a:r>
            <a:r>
              <a:rPr lang="fr-FR" sz="1600" dirty="0" smtClean="0">
                <a:latin typeface="Arial" pitchFamily="34" charset="0"/>
                <a:cs typeface="Arial" pitchFamily="34" charset="0"/>
              </a:rPr>
              <a:t>fonctionnalité qui ouvre un accès extérieur au système à l’insu de l’utilisateur</a:t>
            </a:r>
          </a:p>
          <a:p>
            <a:pPr lvl="1"/>
            <a:r>
              <a:rPr lang="fr-FR" sz="1800" b="1" dirty="0" err="1" smtClean="0">
                <a:latin typeface="Arial" pitchFamily="34" charset="0"/>
                <a:cs typeface="Arial" pitchFamily="34" charset="0"/>
              </a:rPr>
              <a:t>Keylogger</a:t>
            </a:r>
            <a:r>
              <a:rPr lang="fr-FR" sz="1800" b="1" dirty="0" smtClean="0">
                <a:latin typeface="Arial" pitchFamily="34" charset="0"/>
                <a:cs typeface="Arial" pitchFamily="34" charset="0"/>
              </a:rPr>
              <a:t> : </a:t>
            </a:r>
            <a:r>
              <a:rPr lang="fr-FR" sz="1600" dirty="0" smtClean="0">
                <a:latin typeface="Arial" pitchFamily="34" charset="0"/>
                <a:cs typeface="Arial" pitchFamily="34" charset="0"/>
              </a:rPr>
              <a:t>programme qui enregistre les touches tapées au clavier</a:t>
            </a:r>
          </a:p>
          <a:p>
            <a:pPr marL="342900" lvl="1" indent="-342900">
              <a:buFont typeface="Arial" pitchFamily="34" charset="0"/>
              <a:buChar char="•"/>
            </a:pPr>
            <a:r>
              <a:rPr lang="fr-FR" sz="2000" b="1" kern="0" dirty="0" smtClean="0">
                <a:latin typeface="Arial" pitchFamily="34" charset="0"/>
                <a:cs typeface="Arial" pitchFamily="34" charset="0"/>
              </a:rPr>
              <a:t>Phone </a:t>
            </a:r>
            <a:r>
              <a:rPr lang="fr-FR" sz="2000" b="1" kern="0" dirty="0" err="1" smtClean="0">
                <a:latin typeface="Arial" pitchFamily="34" charset="0"/>
                <a:cs typeface="Arial" pitchFamily="34" charset="0"/>
              </a:rPr>
              <a:t>Scam</a:t>
            </a:r>
            <a:r>
              <a:rPr lang="fr-FR" sz="2000" b="1" kern="0" dirty="0" smtClean="0">
                <a:latin typeface="Arial" pitchFamily="34" charset="0"/>
                <a:cs typeface="Arial" pitchFamily="34" charset="0"/>
              </a:rPr>
              <a:t> : </a:t>
            </a:r>
            <a:r>
              <a:rPr lang="fr-FR" sz="1800" kern="0" dirty="0">
                <a:latin typeface="Arial" pitchFamily="34" charset="0"/>
                <a:cs typeface="Arial" pitchFamily="34" charset="0"/>
              </a:rPr>
              <a:t>Arnaque </a:t>
            </a:r>
            <a:r>
              <a:rPr lang="fr-FR" sz="1800" kern="0" dirty="0" smtClean="0">
                <a:latin typeface="Arial" pitchFamily="34" charset="0"/>
                <a:cs typeface="Arial" pitchFamily="34" charset="0"/>
              </a:rPr>
              <a:t>téléphonique (ex : Support MS)</a:t>
            </a:r>
            <a:endParaRPr lang="fr-FR" sz="1800" kern="0" dirty="0">
              <a:latin typeface="Arial" pitchFamily="34" charset="0"/>
              <a:cs typeface="Arial" pitchFamily="34" charset="0"/>
            </a:endParaRPr>
          </a:p>
          <a:p>
            <a:pPr marL="342900" lvl="1" indent="-342900">
              <a:buFont typeface="Arial" pitchFamily="34" charset="0"/>
              <a:buChar char="•"/>
            </a:pPr>
            <a:r>
              <a:rPr lang="fr-FR" sz="2000" b="1" kern="0" dirty="0" smtClean="0">
                <a:latin typeface="Arial" pitchFamily="34" charset="0"/>
                <a:cs typeface="Arial" pitchFamily="34" charset="0"/>
              </a:rPr>
              <a:t>Légende Urbaine / Canular (</a:t>
            </a:r>
            <a:r>
              <a:rPr lang="fr-FR" sz="2000" b="1" kern="0" dirty="0" err="1" smtClean="0">
                <a:latin typeface="Arial" pitchFamily="34" charset="0"/>
                <a:cs typeface="Arial" pitchFamily="34" charset="0"/>
              </a:rPr>
              <a:t>Hoax</a:t>
            </a:r>
            <a:r>
              <a:rPr lang="fr-FR" sz="2000" b="1" kern="0" dirty="0" smtClean="0">
                <a:latin typeface="Arial" pitchFamily="34" charset="0"/>
                <a:cs typeface="Arial" pitchFamily="34" charset="0"/>
              </a:rPr>
              <a:t>) : </a:t>
            </a:r>
            <a:r>
              <a:rPr lang="fr-FR" sz="1800" kern="0" dirty="0" smtClean="0">
                <a:latin typeface="Arial" pitchFamily="34" charset="0"/>
                <a:cs typeface="Arial" pitchFamily="34" charset="0"/>
              </a:rPr>
              <a:t>rumeur destinée à être retransmise indéfiniment</a:t>
            </a:r>
          </a:p>
        </p:txBody>
      </p:sp>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Principales Menaces</a:t>
            </a:r>
            <a:endParaRPr lang="en-US" sz="2800" b="1" dirty="0">
              <a:solidFill>
                <a:schemeClr val="tx1"/>
              </a:solidFill>
              <a:latin typeface="+mn-lt"/>
              <a:ea typeface="+mn-ea"/>
            </a:endParaRPr>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8" name="Image 7" descr="spam2.jpg"/>
          <p:cNvPicPr>
            <a:picLocks noChangeAspect="1"/>
          </p:cNvPicPr>
          <p:nvPr/>
        </p:nvPicPr>
        <p:blipFill>
          <a:blip r:embed="rId3" cstate="print"/>
          <a:stretch>
            <a:fillRect/>
          </a:stretch>
        </p:blipFill>
        <p:spPr>
          <a:xfrm>
            <a:off x="5796136" y="836712"/>
            <a:ext cx="3231469" cy="221607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50966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257886" y="836712"/>
            <a:ext cx="8706602" cy="5400600"/>
          </a:xfrm>
        </p:spPr>
        <p:txBody>
          <a:bodyPr>
            <a:normAutofit lnSpcReduction="10000"/>
          </a:bodyPr>
          <a:lstStyle/>
          <a:p>
            <a:pPr marL="342900" lvl="1" indent="-342900">
              <a:buFont typeface="Arial" pitchFamily="34" charset="0"/>
              <a:buChar char="•"/>
            </a:pPr>
            <a:r>
              <a:rPr lang="fr-FR" sz="2000" b="1" kern="0" dirty="0" smtClean="0">
                <a:latin typeface="Arial" pitchFamily="34" charset="0"/>
                <a:cs typeface="Arial" pitchFamily="34" charset="0"/>
              </a:rPr>
              <a:t>Ingénierie sociale : </a:t>
            </a:r>
            <a:r>
              <a:rPr lang="fr-FR" sz="2000" kern="0" dirty="0" smtClean="0">
                <a:latin typeface="Arial" pitchFamily="34" charset="0"/>
                <a:cs typeface="Arial" pitchFamily="34" charset="0"/>
              </a:rPr>
              <a:t>manipulation mentale visant à obtenir des informations confidentielles</a:t>
            </a:r>
          </a:p>
          <a:p>
            <a:pPr marL="342900" lvl="1" indent="-342900">
              <a:buFont typeface="Arial" pitchFamily="34" charset="0"/>
              <a:buChar char="•"/>
            </a:pPr>
            <a:r>
              <a:rPr lang="fr-FR" sz="2000" b="1" kern="0" dirty="0" smtClean="0">
                <a:latin typeface="Arial" pitchFamily="34" charset="0"/>
                <a:cs typeface="Arial" pitchFamily="34" charset="0"/>
              </a:rPr>
              <a:t>Hameçonnage (</a:t>
            </a:r>
            <a:r>
              <a:rPr lang="fr-FR" sz="2000" b="1" kern="0" dirty="0" err="1" smtClean="0">
                <a:latin typeface="Arial" pitchFamily="34" charset="0"/>
                <a:cs typeface="Arial" pitchFamily="34" charset="0"/>
              </a:rPr>
              <a:t>Phishing</a:t>
            </a:r>
            <a:r>
              <a:rPr lang="fr-FR" sz="2000" b="1" kern="0" dirty="0" smtClean="0">
                <a:latin typeface="Arial" pitchFamily="34" charset="0"/>
                <a:cs typeface="Arial" pitchFamily="34" charset="0"/>
              </a:rPr>
              <a:t>) : </a:t>
            </a:r>
            <a:r>
              <a:rPr lang="fr-FR" sz="2000" dirty="0" smtClean="0">
                <a:latin typeface="Arial" pitchFamily="34" charset="0"/>
                <a:cs typeface="Arial" pitchFamily="34" charset="0"/>
              </a:rPr>
              <a:t>email orientant vers sites internet apparemment légitimes (collecte d’informations confidentielles</a:t>
            </a:r>
            <a:r>
              <a:rPr lang="fr-FR" sz="1800" dirty="0" smtClean="0">
                <a:latin typeface="Arial" pitchFamily="34" charset="0"/>
                <a:cs typeface="Arial" pitchFamily="34" charset="0"/>
              </a:rPr>
              <a:t>).</a:t>
            </a:r>
          </a:p>
          <a:p>
            <a:pPr marL="342900" lvl="1" indent="-342900">
              <a:buFont typeface="Arial" pitchFamily="34" charset="0"/>
              <a:buChar char="•"/>
            </a:pPr>
            <a:r>
              <a:rPr lang="fr-FR" sz="2000" b="1" kern="0" dirty="0" err="1" smtClean="0">
                <a:latin typeface="Arial" pitchFamily="34" charset="0"/>
                <a:cs typeface="Arial" pitchFamily="34" charset="0"/>
              </a:rPr>
              <a:t>Botnet</a:t>
            </a:r>
            <a:r>
              <a:rPr lang="fr-FR" sz="2000" b="1" kern="0" dirty="0" smtClean="0">
                <a:latin typeface="Arial" pitchFamily="34" charset="0"/>
                <a:cs typeface="Arial" pitchFamily="34" charset="0"/>
              </a:rPr>
              <a:t> : </a:t>
            </a:r>
            <a:r>
              <a:rPr lang="fr-FR" sz="2000" kern="0" dirty="0" smtClean="0">
                <a:latin typeface="Arial" pitchFamily="34" charset="0"/>
                <a:cs typeface="Arial" pitchFamily="34" charset="0"/>
              </a:rPr>
              <a:t>ensemble d’ordinateurs légitimes piratés (bots) visant à lancer des campagnes de </a:t>
            </a:r>
            <a:r>
              <a:rPr lang="fr-FR" sz="2000" kern="0" dirty="0" err="1" smtClean="0">
                <a:latin typeface="Arial" pitchFamily="34" charset="0"/>
                <a:cs typeface="Arial" pitchFamily="34" charset="0"/>
              </a:rPr>
              <a:t>spams</a:t>
            </a:r>
            <a:r>
              <a:rPr lang="fr-FR" sz="2000" kern="0" dirty="0" smtClean="0">
                <a:latin typeface="Arial" pitchFamily="34" charset="0"/>
                <a:cs typeface="Arial" pitchFamily="34" charset="0"/>
              </a:rPr>
              <a:t> ou d’attaques.</a:t>
            </a:r>
          </a:p>
          <a:p>
            <a:pPr marL="342900" lvl="1" indent="-342900">
              <a:buFont typeface="Arial" pitchFamily="34" charset="0"/>
              <a:buChar char="•"/>
            </a:pPr>
            <a:r>
              <a:rPr lang="fr-FR" sz="2000" b="1" kern="0" dirty="0" smtClean="0">
                <a:latin typeface="Arial" pitchFamily="34" charset="0"/>
                <a:cs typeface="Arial" pitchFamily="34" charset="0"/>
              </a:rPr>
              <a:t>Faux antivirus : </a:t>
            </a:r>
            <a:r>
              <a:rPr lang="fr-FR" sz="2000" kern="0" dirty="0" smtClean="0">
                <a:latin typeface="Arial" pitchFamily="34" charset="0"/>
                <a:cs typeface="Arial" pitchFamily="34" charset="0"/>
              </a:rPr>
              <a:t>logiciel malveillant ayant l’apparence d’une solution de sécurité</a:t>
            </a:r>
          </a:p>
          <a:p>
            <a:pPr marL="342900" lvl="1" indent="-342900">
              <a:buFont typeface="Arial" pitchFamily="34" charset="0"/>
              <a:buChar char="•"/>
            </a:pPr>
            <a:r>
              <a:rPr lang="fr-FR" sz="2000" b="1" kern="0" dirty="0" smtClean="0">
                <a:latin typeface="Arial" pitchFamily="34" charset="0"/>
                <a:cs typeface="Arial" pitchFamily="34" charset="0"/>
              </a:rPr>
              <a:t>Black </a:t>
            </a:r>
            <a:r>
              <a:rPr lang="fr-FR" sz="2000" b="1" kern="0" dirty="0" err="1" smtClean="0">
                <a:latin typeface="Arial" pitchFamily="34" charset="0"/>
                <a:cs typeface="Arial" pitchFamily="34" charset="0"/>
              </a:rPr>
              <a:t>Hat</a:t>
            </a:r>
            <a:r>
              <a:rPr lang="fr-FR" sz="2000" b="1" kern="0" dirty="0" smtClean="0">
                <a:latin typeface="Arial" pitchFamily="34" charset="0"/>
                <a:cs typeface="Arial" pitchFamily="34" charset="0"/>
              </a:rPr>
              <a:t> SEO : </a:t>
            </a:r>
            <a:r>
              <a:rPr lang="fr-FR" sz="2000" kern="0" dirty="0" smtClean="0">
                <a:latin typeface="Arial" pitchFamily="34" charset="0"/>
                <a:cs typeface="Arial" pitchFamily="34" charset="0"/>
              </a:rPr>
              <a:t>manipulation des résultats des moteurs de recherche</a:t>
            </a:r>
          </a:p>
          <a:p>
            <a:pPr marL="342900" lvl="1" indent="-342900">
              <a:buFont typeface="Arial" pitchFamily="34" charset="0"/>
              <a:buChar char="•"/>
            </a:pPr>
            <a:r>
              <a:rPr lang="fr-FR" sz="2000" b="1" kern="0" dirty="0" smtClean="0">
                <a:latin typeface="Arial" pitchFamily="34" charset="0"/>
                <a:cs typeface="Arial" pitchFamily="34" charset="0"/>
              </a:rPr>
              <a:t>0 </a:t>
            </a:r>
            <a:r>
              <a:rPr lang="fr-FR" sz="2000" b="1" kern="0" dirty="0" err="1" smtClean="0">
                <a:latin typeface="Arial" pitchFamily="34" charset="0"/>
                <a:cs typeface="Arial" pitchFamily="34" charset="0"/>
              </a:rPr>
              <a:t>day</a:t>
            </a:r>
            <a:r>
              <a:rPr lang="fr-FR" sz="2000" b="1" kern="0" dirty="0" smtClean="0">
                <a:latin typeface="Arial" pitchFamily="34" charset="0"/>
                <a:cs typeface="Arial" pitchFamily="34" charset="0"/>
              </a:rPr>
              <a:t> : </a:t>
            </a:r>
            <a:r>
              <a:rPr lang="fr-FR" sz="2000" kern="0" dirty="0" smtClean="0">
                <a:latin typeface="Arial" pitchFamily="34" charset="0"/>
                <a:cs typeface="Arial" pitchFamily="34" charset="0"/>
              </a:rPr>
              <a:t>attaque sur vulnérabilité non encore connue</a:t>
            </a:r>
          </a:p>
          <a:p>
            <a:pPr marL="342900" lvl="1" indent="-342900">
              <a:buFont typeface="Arial" pitchFamily="34" charset="0"/>
              <a:buChar char="•"/>
            </a:pPr>
            <a:r>
              <a:rPr lang="fr-FR" sz="2000" b="1" kern="0" dirty="0" err="1" smtClean="0">
                <a:latin typeface="Arial" pitchFamily="34" charset="0"/>
                <a:cs typeface="Arial" pitchFamily="34" charset="0"/>
              </a:rPr>
              <a:t>Clickjacking</a:t>
            </a:r>
            <a:r>
              <a:rPr lang="fr-FR" sz="2000" b="1" kern="0" dirty="0" smtClean="0">
                <a:latin typeface="Arial" pitchFamily="34" charset="0"/>
                <a:cs typeface="Arial" pitchFamily="34" charset="0"/>
              </a:rPr>
              <a:t> : </a:t>
            </a:r>
            <a:r>
              <a:rPr lang="fr-FR" sz="2000" kern="0" dirty="0" smtClean="0">
                <a:latin typeface="Arial" pitchFamily="34" charset="0"/>
                <a:cs typeface="Arial" pitchFamily="34" charset="0"/>
              </a:rPr>
              <a:t>incitation à cliquer</a:t>
            </a:r>
          </a:p>
          <a:p>
            <a:pPr marL="342900" lvl="1" indent="-342900">
              <a:buNone/>
            </a:pPr>
            <a:r>
              <a:rPr lang="fr-FR" sz="2000" kern="0" dirty="0" smtClean="0">
                <a:latin typeface="Arial" pitchFamily="34" charset="0"/>
                <a:cs typeface="Arial" pitchFamily="34" charset="0"/>
              </a:rPr>
              <a:t>	sur un lien qui déclenche un</a:t>
            </a:r>
          </a:p>
          <a:p>
            <a:pPr marL="342900" lvl="1" indent="-342900">
              <a:buNone/>
            </a:pPr>
            <a:r>
              <a:rPr lang="fr-FR" sz="2000" kern="0" dirty="0" smtClean="0">
                <a:latin typeface="Arial" pitchFamily="34" charset="0"/>
                <a:cs typeface="Arial" pitchFamily="34" charset="0"/>
              </a:rPr>
              <a:t>	malware caché.</a:t>
            </a:r>
          </a:p>
          <a:p>
            <a:pPr marL="342900" lvl="1" indent="-342900">
              <a:buNone/>
            </a:pPr>
            <a:r>
              <a:rPr lang="fr-FR" sz="2000" kern="0" dirty="0" smtClean="0">
                <a:latin typeface="Arial" pitchFamily="34" charset="0"/>
                <a:cs typeface="Arial" pitchFamily="34" charset="0"/>
              </a:rPr>
              <a:t>	ex : </a:t>
            </a:r>
            <a:r>
              <a:rPr lang="fr-FR" sz="2000" kern="0" dirty="0" err="1" smtClean="0">
                <a:latin typeface="Arial" pitchFamily="34" charset="0"/>
                <a:cs typeface="Arial" pitchFamily="34" charset="0"/>
              </a:rPr>
              <a:t>Facebook</a:t>
            </a:r>
            <a:r>
              <a:rPr lang="fr-FR" sz="2000" kern="0" dirty="0" smtClean="0">
                <a:latin typeface="Arial" pitchFamily="34" charset="0"/>
                <a:cs typeface="Arial" pitchFamily="34" charset="0"/>
              </a:rPr>
              <a:t> </a:t>
            </a:r>
            <a:r>
              <a:rPr lang="fr-FR" sz="2000" kern="0" dirty="0" err="1" smtClean="0">
                <a:latin typeface="Arial" pitchFamily="34" charset="0"/>
                <a:cs typeface="Arial" pitchFamily="34" charset="0"/>
              </a:rPr>
              <a:t>likejacking</a:t>
            </a:r>
            <a:endParaRPr lang="fr-FR" sz="2000" kern="0" dirty="0" smtClean="0">
              <a:latin typeface="Arial" pitchFamily="34" charset="0"/>
              <a:cs typeface="Arial" pitchFamily="34" charset="0"/>
            </a:endParaRPr>
          </a:p>
        </p:txBody>
      </p:sp>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Principales Menaces</a:t>
            </a:r>
            <a:endParaRPr lang="en-US" sz="2800" b="1" dirty="0">
              <a:solidFill>
                <a:schemeClr val="tx1"/>
              </a:solidFill>
              <a:latin typeface="+mn-lt"/>
              <a:ea typeface="+mn-ea"/>
            </a:endParaRPr>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8" name="Image 7" descr="Facebook_SecurityAlert_Websens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9992" y="4221088"/>
            <a:ext cx="4588444" cy="165618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71152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Ingénierie Sociale</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37</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7504" y="884158"/>
            <a:ext cx="6264696" cy="422002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ZoneTexte 7"/>
          <p:cNvSpPr txBox="1"/>
          <p:nvPr/>
        </p:nvSpPr>
        <p:spPr>
          <a:xfrm>
            <a:off x="4932040" y="4040485"/>
            <a:ext cx="4194815" cy="1692771"/>
          </a:xfrm>
          <a:prstGeom prst="rect">
            <a:avLst/>
          </a:prstGeom>
          <a:solidFill>
            <a:schemeClr val="bg1">
              <a:lumMod val="95000"/>
            </a:schemeClr>
          </a:solidFill>
          <a:ln>
            <a:noFill/>
          </a:ln>
          <a:effectLst>
            <a:outerShdw blurRad="127000" dist="38100" dir="2700000" algn="ctr">
              <a:srgbClr val="000000">
                <a:alpha val="45000"/>
              </a:srgbClr>
            </a:outerShdw>
          </a:effectLst>
          <a:scene3d>
            <a:camera prst="perspectiveRight"/>
            <a:lightRig rig="soft" dir="t">
              <a:rot lat="0" lon="0" rev="0"/>
            </a:lightRig>
          </a:scene3d>
          <a:sp3d prstMaterial="translucentPowder">
            <a:bevelT w="203200" h="50800" prst="softRound"/>
          </a:sp3d>
        </p:spPr>
        <p:txBody>
          <a:bodyPr wrap="square" rtlCol="0">
            <a:spAutoFit/>
          </a:bodyPr>
          <a:lstStyle/>
          <a:p>
            <a:r>
              <a:rPr lang="fr-FR" sz="2000" dirty="0">
                <a:latin typeface="Britannic Bold" pitchFamily="34" charset="0"/>
              </a:rPr>
              <a:t>Les fiches de police de rappeurs divulguées</a:t>
            </a:r>
          </a:p>
          <a:p>
            <a:r>
              <a:rPr lang="fr-FR" sz="1600" dirty="0">
                <a:latin typeface="Britannic Bold" pitchFamily="34" charset="0"/>
              </a:rPr>
              <a:t>Des internautes ont divulgué des fiches de police de certains rappeurs qu’ils ont obtenues en les demandant par téléphone auprès des commissariats...</a:t>
            </a:r>
          </a:p>
        </p:txBody>
      </p:sp>
      <p:sp>
        <p:nvSpPr>
          <p:cNvPr id="9" name="ZoneTexte 8"/>
          <p:cNvSpPr txBox="1"/>
          <p:nvPr/>
        </p:nvSpPr>
        <p:spPr>
          <a:xfrm>
            <a:off x="7414798" y="5687670"/>
            <a:ext cx="1621698" cy="261610"/>
          </a:xfrm>
          <a:prstGeom prst="rect">
            <a:avLst/>
          </a:prstGeom>
          <a:noFill/>
        </p:spPr>
        <p:txBody>
          <a:bodyPr wrap="square" rtlCol="0">
            <a:spAutoFit/>
          </a:bodyPr>
          <a:lstStyle/>
          <a:p>
            <a:r>
              <a:rPr lang="fr-FR" sz="1100" i="1" dirty="0" smtClean="0"/>
              <a:t>20minutes.fr 04/01/2013</a:t>
            </a:r>
            <a:endParaRPr lang="fr-FR" sz="1100" i="1" dirty="0"/>
          </a:p>
        </p:txBody>
      </p:sp>
    </p:spTree>
    <p:extLst>
      <p:ext uri="{BB962C8B-B14F-4D97-AF65-F5344CB8AC3E}">
        <p14:creationId xmlns:p14="http://schemas.microsoft.com/office/powerpoint/2010/main" val="749224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err="1" smtClean="0">
                <a:solidFill>
                  <a:schemeClr val="tx1"/>
                </a:solidFill>
                <a:latin typeface="+mn-lt"/>
                <a:ea typeface="+mn-ea"/>
              </a:rPr>
              <a:t>Phishing</a:t>
            </a:r>
            <a:r>
              <a:rPr lang="fr-FR" sz="2800" b="1" dirty="0" smtClean="0">
                <a:solidFill>
                  <a:schemeClr val="tx1"/>
                </a:solidFill>
                <a:latin typeface="+mn-lt"/>
                <a:ea typeface="+mn-ea"/>
              </a:rPr>
              <a:t> / Hameçonnage</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38</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sp>
        <p:nvSpPr>
          <p:cNvPr id="8" name="Espace réservé du contenu 4"/>
          <p:cNvSpPr>
            <a:spLocks noGrp="1"/>
          </p:cNvSpPr>
          <p:nvPr>
            <p:ph idx="1"/>
          </p:nvPr>
        </p:nvSpPr>
        <p:spPr>
          <a:xfrm>
            <a:off x="5514470" y="1340768"/>
            <a:ext cx="3017970" cy="1152128"/>
          </a:xfrm>
          <a:solidFill>
            <a:schemeClr val="bg1">
              <a:alpha val="70000"/>
            </a:schemeClr>
          </a:solidFill>
        </p:spPr>
        <p:txBody>
          <a:bodyPr>
            <a:normAutofit/>
          </a:bodyPr>
          <a:lstStyle/>
          <a:p>
            <a:pPr marL="342900" lvl="1" indent="-342900">
              <a:buFont typeface="Arial" pitchFamily="34" charset="0"/>
              <a:buChar char="•"/>
            </a:pPr>
            <a:r>
              <a:rPr lang="fr-FR" sz="2000" b="1" kern="0" dirty="0" smtClean="0">
                <a:latin typeface="Arial" pitchFamily="34" charset="0"/>
                <a:cs typeface="Arial" pitchFamily="34" charset="0"/>
              </a:rPr>
              <a:t>Zeus, </a:t>
            </a:r>
            <a:r>
              <a:rPr lang="fr-FR" sz="2000" b="1" kern="0" dirty="0" err="1" smtClean="0">
                <a:latin typeface="Arial" pitchFamily="34" charset="0"/>
                <a:cs typeface="Arial" pitchFamily="34" charset="0"/>
              </a:rPr>
              <a:t>Zitmo</a:t>
            </a:r>
            <a:endParaRPr lang="fr-FR" sz="2000" b="1" kern="0" dirty="0" smtClean="0">
              <a:latin typeface="Arial" pitchFamily="34" charset="0"/>
              <a:cs typeface="Arial" pitchFamily="34" charset="0"/>
            </a:endParaRPr>
          </a:p>
          <a:p>
            <a:pPr marL="342900" lvl="1" indent="-342900">
              <a:buFont typeface="Arial" pitchFamily="34" charset="0"/>
              <a:buChar char="•"/>
            </a:pPr>
            <a:r>
              <a:rPr lang="fr-FR" sz="2000" b="1" kern="0" dirty="0" err="1" smtClean="0">
                <a:latin typeface="Arial" pitchFamily="34" charset="0"/>
                <a:cs typeface="Arial" pitchFamily="34" charset="0"/>
              </a:rPr>
              <a:t>Facebook</a:t>
            </a:r>
            <a:endParaRPr lang="fr-FR" sz="2000" b="1" kern="0" dirty="0" smtClean="0">
              <a:latin typeface="Arial" pitchFamily="34" charset="0"/>
              <a:cs typeface="Arial" pitchFamily="34" charset="0"/>
            </a:endParaRPr>
          </a:p>
        </p:txBody>
      </p:sp>
      <p:pic>
        <p:nvPicPr>
          <p:cNvPr id="11" name="Image 10" descr="trojan-zitmo-1.png"/>
          <p:cNvPicPr>
            <a:picLocks noChangeAspect="1"/>
          </p:cNvPicPr>
          <p:nvPr/>
        </p:nvPicPr>
        <p:blipFill>
          <a:blip r:embed="rId3" cstate="print"/>
          <a:stretch>
            <a:fillRect/>
          </a:stretch>
        </p:blipFill>
        <p:spPr>
          <a:xfrm>
            <a:off x="552060" y="764704"/>
            <a:ext cx="4596004" cy="3462242"/>
          </a:xfrm>
          <a:prstGeom prst="rect">
            <a:avLst/>
          </a:prstGeom>
          <a:effectLst>
            <a:outerShdw blurRad="50800" dist="38100" dir="2700000" algn="tl" rotWithShape="0">
              <a:prstClr val="black">
                <a:alpha val="40000"/>
              </a:prstClr>
            </a:outerShdw>
          </a:effectLst>
        </p:spPr>
      </p:pic>
      <p:pic>
        <p:nvPicPr>
          <p:cNvPr id="13" name="Image 12" descr="facebook-phishing.png"/>
          <p:cNvPicPr>
            <a:picLocks noChangeAspect="1"/>
          </p:cNvPicPr>
          <p:nvPr/>
        </p:nvPicPr>
        <p:blipFill>
          <a:blip r:embed="rId4" cstate="print"/>
          <a:stretch>
            <a:fillRect/>
          </a:stretch>
        </p:blipFill>
        <p:spPr>
          <a:xfrm>
            <a:off x="1835696" y="2780928"/>
            <a:ext cx="7236296" cy="3170187"/>
          </a:xfrm>
          <a:prstGeom prst="rect">
            <a:avLst/>
          </a:prstGeom>
        </p:spPr>
      </p:pic>
      <p:sp>
        <p:nvSpPr>
          <p:cNvPr id="9" name="Ellipse 8"/>
          <p:cNvSpPr/>
          <p:nvPr/>
        </p:nvSpPr>
        <p:spPr>
          <a:xfrm>
            <a:off x="899592" y="1972283"/>
            <a:ext cx="576064" cy="216024"/>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2699792" y="1972283"/>
            <a:ext cx="648072" cy="216024"/>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21659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err="1">
                <a:solidFill>
                  <a:schemeClr val="tx1"/>
                </a:solidFill>
              </a:rPr>
              <a:t>Phishing</a:t>
            </a:r>
            <a:r>
              <a:rPr lang="fr-FR" sz="2800" b="1" dirty="0">
                <a:solidFill>
                  <a:schemeClr val="tx1"/>
                </a:solidFill>
              </a:rPr>
              <a:t> / Hameçonnage</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39</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306648" y="-27384"/>
            <a:ext cx="5577720" cy="6857999"/>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2" name="Ellipse 11"/>
          <p:cNvSpPr/>
          <p:nvPr/>
        </p:nvSpPr>
        <p:spPr>
          <a:xfrm>
            <a:off x="6156176" y="1916832"/>
            <a:ext cx="576064" cy="216024"/>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p:cNvSpPr/>
          <p:nvPr/>
        </p:nvSpPr>
        <p:spPr>
          <a:xfrm>
            <a:off x="3779912" y="2060848"/>
            <a:ext cx="576064" cy="216024"/>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p:cNvSpPr/>
          <p:nvPr/>
        </p:nvSpPr>
        <p:spPr>
          <a:xfrm>
            <a:off x="5004048" y="3212976"/>
            <a:ext cx="576064" cy="216024"/>
          </a:xfrm>
          <a:prstGeom prst="ellipse">
            <a:avLst/>
          </a:prstGeom>
          <a:solidFill>
            <a:schemeClr val="bg1">
              <a:alpha val="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p:cNvSpPr/>
          <p:nvPr/>
        </p:nvSpPr>
        <p:spPr>
          <a:xfrm>
            <a:off x="5796136" y="2060848"/>
            <a:ext cx="576064" cy="216024"/>
          </a:xfrm>
          <a:prstGeom prst="ellipse">
            <a:avLst/>
          </a:prstGeom>
          <a:solidFill>
            <a:schemeClr val="bg1">
              <a:alpha val="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2195736" y="6597352"/>
            <a:ext cx="2376264" cy="260648"/>
          </a:xfrm>
          <a:prstGeom prst="rect">
            <a:avLst/>
          </a:prstGeom>
          <a:solidFill>
            <a:schemeClr val="bg1">
              <a:alpha val="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eur droit avec flèche 20"/>
          <p:cNvCxnSpPr/>
          <p:nvPr/>
        </p:nvCxnSpPr>
        <p:spPr>
          <a:xfrm flipH="1">
            <a:off x="2915816" y="2924944"/>
            <a:ext cx="576064" cy="3600400"/>
          </a:xfrm>
          <a:prstGeom prst="straightConnector1">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3" name="Ellipse 22"/>
          <p:cNvSpPr/>
          <p:nvPr/>
        </p:nvSpPr>
        <p:spPr>
          <a:xfrm>
            <a:off x="2627784" y="3140968"/>
            <a:ext cx="720080" cy="216024"/>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Image 23" descr="curseur_main.gif"/>
          <p:cNvPicPr>
            <a:picLocks noChangeAspect="1"/>
          </p:cNvPicPr>
          <p:nvPr/>
        </p:nvPicPr>
        <p:blipFill>
          <a:blip r:embed="rId4" cstate="print"/>
          <a:stretch>
            <a:fillRect/>
          </a:stretch>
        </p:blipFill>
        <p:spPr>
          <a:xfrm>
            <a:off x="3635896" y="2708920"/>
            <a:ext cx="180019" cy="216024"/>
          </a:xfrm>
          <a:prstGeom prst="rect">
            <a:avLst/>
          </a:prstGeom>
          <a:solidFill>
            <a:schemeClr val="bg1">
              <a:alpha val="0"/>
            </a:schemeClr>
          </a:solidFill>
          <a:ln>
            <a:solidFill>
              <a:schemeClr val="bg1">
                <a:alpha val="0"/>
              </a:schemeClr>
            </a:solidFill>
          </a:ln>
        </p:spPr>
      </p:pic>
      <p:sp>
        <p:nvSpPr>
          <p:cNvPr id="18" name="Ellipse 17"/>
          <p:cNvSpPr/>
          <p:nvPr/>
        </p:nvSpPr>
        <p:spPr>
          <a:xfrm>
            <a:off x="2627784" y="2564904"/>
            <a:ext cx="2016224" cy="288032"/>
          </a:xfrm>
          <a:prstGeom prst="ellipse">
            <a:avLst/>
          </a:prstGeom>
          <a:solidFill>
            <a:schemeClr val="bg1">
              <a:alpha val="0"/>
            </a:scheme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7" name="Groupe 36"/>
          <p:cNvGrpSpPr/>
          <p:nvPr/>
        </p:nvGrpSpPr>
        <p:grpSpPr>
          <a:xfrm>
            <a:off x="288032" y="2276872"/>
            <a:ext cx="2267744" cy="3024336"/>
            <a:chOff x="288032" y="2276872"/>
            <a:chExt cx="2267744" cy="3024336"/>
          </a:xfrm>
        </p:grpSpPr>
        <p:cxnSp>
          <p:nvCxnSpPr>
            <p:cNvPr id="26" name="Connecteur droit avec flèche 25"/>
            <p:cNvCxnSpPr/>
            <p:nvPr/>
          </p:nvCxnSpPr>
          <p:spPr>
            <a:xfrm flipV="1">
              <a:off x="1331640" y="2276872"/>
              <a:ext cx="1224136" cy="93610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Connecteur droit avec flèche 26"/>
            <p:cNvCxnSpPr/>
            <p:nvPr/>
          </p:nvCxnSpPr>
          <p:spPr>
            <a:xfrm>
              <a:off x="1403648" y="3501008"/>
              <a:ext cx="108012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Connecteur droit avec flèche 28"/>
            <p:cNvCxnSpPr/>
            <p:nvPr/>
          </p:nvCxnSpPr>
          <p:spPr>
            <a:xfrm>
              <a:off x="1331640" y="3933056"/>
              <a:ext cx="1224136" cy="13681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ZoneTexte 35"/>
            <p:cNvSpPr txBox="1"/>
            <p:nvPr/>
          </p:nvSpPr>
          <p:spPr>
            <a:xfrm>
              <a:off x="288032" y="3356992"/>
              <a:ext cx="1043608" cy="369332"/>
            </a:xfrm>
            <a:prstGeom prst="rect">
              <a:avLst/>
            </a:prstGeom>
            <a:noFill/>
          </p:spPr>
          <p:txBody>
            <a:bodyPr wrap="square" rtlCol="0">
              <a:spAutoFit/>
            </a:bodyPr>
            <a:lstStyle/>
            <a:p>
              <a:pPr algn="r"/>
              <a:r>
                <a:rPr lang="fr-FR" dirty="0" smtClean="0"/>
                <a:t>Images !</a:t>
              </a:r>
              <a:endParaRPr lang="fr-FR" dirty="0"/>
            </a:p>
          </p:txBody>
        </p:sp>
      </p:grpSp>
      <p:sp>
        <p:nvSpPr>
          <p:cNvPr id="20" name="Ellipse 19"/>
          <p:cNvSpPr/>
          <p:nvPr/>
        </p:nvSpPr>
        <p:spPr>
          <a:xfrm>
            <a:off x="2699792" y="5517232"/>
            <a:ext cx="4608512" cy="504056"/>
          </a:xfrm>
          <a:prstGeom prst="ellipse">
            <a:avLst/>
          </a:prstGeom>
          <a:solidFill>
            <a:schemeClr val="bg1">
              <a:alpha val="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06795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P spid="19" grpId="0" animBg="1"/>
      <p:bldP spid="23" grpId="0" animBg="1"/>
      <p:bldP spid="18"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28" descr="symantec-big.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44008" y="653628"/>
            <a:ext cx="901355" cy="543124"/>
          </a:xfrm>
          <a:prstGeom prst="rect">
            <a:avLst/>
          </a:prstGeom>
        </p:spPr>
      </p:pic>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lvl="0" algn="l"/>
            <a:r>
              <a:rPr lang="fr-FR" sz="2800" b="1" dirty="0" smtClean="0">
                <a:solidFill>
                  <a:srgbClr val="002060"/>
                </a:solidFill>
                <a:latin typeface="+mn-lt"/>
                <a:ea typeface="+mn-ea"/>
              </a:rPr>
              <a:t>                     </a:t>
            </a:r>
            <a:r>
              <a:rPr lang="fr-FR" sz="2800" b="1" dirty="0" smtClean="0">
                <a:solidFill>
                  <a:srgbClr val="002060"/>
                </a:solidFill>
                <a:latin typeface="+mj-lt"/>
                <a:ea typeface="+mn-ea"/>
              </a:rPr>
              <a:t>Histoire</a:t>
            </a:r>
            <a:r>
              <a:rPr lang="fr-FR" sz="2800" b="1" dirty="0" smtClean="0">
                <a:solidFill>
                  <a:srgbClr val="002060"/>
                </a:solidFill>
                <a:latin typeface="+mn-lt"/>
                <a:ea typeface="+mn-ea"/>
              </a:rPr>
              <a:t> du PC…</a:t>
            </a:r>
            <a:endParaRPr lang="en-US" sz="2800" b="1" dirty="0">
              <a:solidFill>
                <a:srgbClr val="002060"/>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4</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9" name="Image 8" descr="lan.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2769" y="3201541"/>
            <a:ext cx="1539505" cy="1224136"/>
          </a:xfrm>
          <a:prstGeom prst="rect">
            <a:avLst/>
          </a:prstGeom>
        </p:spPr>
      </p:pic>
      <p:pic>
        <p:nvPicPr>
          <p:cNvPr id="12" name="Image 11" descr="wa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08448" y="2124472"/>
            <a:ext cx="1728192" cy="1440160"/>
          </a:xfrm>
          <a:prstGeom prst="rect">
            <a:avLst/>
          </a:prstGeom>
        </p:spPr>
      </p:pic>
      <p:pic>
        <p:nvPicPr>
          <p:cNvPr id="14" name="Image 13" descr="internet.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75434" y="1287810"/>
            <a:ext cx="1919016" cy="1368152"/>
          </a:xfrm>
          <a:prstGeom prst="rect">
            <a:avLst/>
          </a:prstGeom>
          <a:solidFill>
            <a:schemeClr val="accent1"/>
          </a:solidFill>
        </p:spPr>
      </p:pic>
      <p:pic>
        <p:nvPicPr>
          <p:cNvPr id="17" name="Image 16" descr="reseaux-sociaux.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92280" y="1914972"/>
            <a:ext cx="1800200" cy="1442020"/>
          </a:xfrm>
          <a:prstGeom prst="rect">
            <a:avLst/>
          </a:prstGeom>
        </p:spPr>
      </p:pic>
      <p:sp>
        <p:nvSpPr>
          <p:cNvPr id="19" name="Flèche courbée vers le bas 18"/>
          <p:cNvSpPr/>
          <p:nvPr/>
        </p:nvSpPr>
        <p:spPr>
          <a:xfrm rot="7846088">
            <a:off x="5430351" y="3315306"/>
            <a:ext cx="4612888" cy="1000688"/>
          </a:xfrm>
          <a:prstGeom prst="curvedDownArrow">
            <a:avLst>
              <a:gd name="adj1" fmla="val 16668"/>
              <a:gd name="adj2" fmla="val 29610"/>
              <a:gd name="adj3" fmla="val 2654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20" name="ZoneTexte 19"/>
          <p:cNvSpPr txBox="1"/>
          <p:nvPr/>
        </p:nvSpPr>
        <p:spPr>
          <a:xfrm>
            <a:off x="5185238" y="128071"/>
            <a:ext cx="2807142" cy="523220"/>
          </a:xfrm>
          <a:prstGeom prst="rect">
            <a:avLst/>
          </a:prstGeom>
          <a:noFill/>
        </p:spPr>
        <p:txBody>
          <a:bodyPr wrap="square" rtlCol="0">
            <a:spAutoFit/>
          </a:bodyPr>
          <a:lstStyle/>
          <a:p>
            <a:r>
              <a:rPr lang="fr-FR" sz="2800" b="1" dirty="0" smtClean="0">
                <a:solidFill>
                  <a:srgbClr val="002060"/>
                </a:solidFill>
                <a:latin typeface="+mj-lt"/>
                <a:cs typeface="Arial" pitchFamily="34" charset="0"/>
              </a:rPr>
              <a:t>à l’Utilisateur !</a:t>
            </a:r>
          </a:p>
        </p:txBody>
      </p:sp>
      <p:pic>
        <p:nvPicPr>
          <p:cNvPr id="18" name="Image 17" descr="we_want_you.gif"/>
          <p:cNvPicPr>
            <a:picLocks noChangeAspect="1"/>
          </p:cNvPicPr>
          <p:nvPr/>
        </p:nvPicPr>
        <p:blipFill>
          <a:blip r:embed="rId8" cstate="print"/>
          <a:stretch>
            <a:fillRect/>
          </a:stretch>
        </p:blipFill>
        <p:spPr>
          <a:xfrm>
            <a:off x="3785987" y="4076654"/>
            <a:ext cx="1864682" cy="1590464"/>
          </a:xfrm>
          <a:prstGeom prst="rect">
            <a:avLst/>
          </a:prstGeom>
          <a:ln>
            <a:noFill/>
          </a:ln>
          <a:effectLst>
            <a:outerShdw blurRad="292100" dist="139700" dir="2700000" algn="tl" rotWithShape="0">
              <a:srgbClr val="333333">
                <a:alpha val="65000"/>
              </a:srgbClr>
            </a:outerShdw>
          </a:effectLst>
        </p:spPr>
      </p:pic>
      <p:sp>
        <p:nvSpPr>
          <p:cNvPr id="21" name="ZoneTexte 20"/>
          <p:cNvSpPr txBox="1"/>
          <p:nvPr/>
        </p:nvSpPr>
        <p:spPr>
          <a:xfrm>
            <a:off x="1667344" y="5019106"/>
            <a:ext cx="649077" cy="307777"/>
          </a:xfrm>
          <a:prstGeom prst="rect">
            <a:avLst/>
          </a:prstGeom>
          <a:noFill/>
        </p:spPr>
        <p:txBody>
          <a:bodyPr wrap="square" rtlCol="0">
            <a:spAutoFit/>
          </a:bodyPr>
          <a:lstStyle>
            <a:defPPr>
              <a:defRPr lang="en-US"/>
            </a:defPPr>
            <a:lvl1pPr>
              <a:defRPr sz="1400" b="1">
                <a:solidFill>
                  <a:srgbClr val="FF0000"/>
                </a:solidFill>
              </a:defRPr>
            </a:lvl1pPr>
          </a:lstStyle>
          <a:p>
            <a:r>
              <a:rPr lang="fr-FR" dirty="0"/>
              <a:t>1980</a:t>
            </a:r>
            <a:endParaRPr lang="fr-FR" dirty="0"/>
          </a:p>
        </p:txBody>
      </p:sp>
      <p:sp>
        <p:nvSpPr>
          <p:cNvPr id="22" name="ZoneTexte 21"/>
          <p:cNvSpPr txBox="1"/>
          <p:nvPr/>
        </p:nvSpPr>
        <p:spPr>
          <a:xfrm>
            <a:off x="1932617" y="4376563"/>
            <a:ext cx="600360" cy="307777"/>
          </a:xfrm>
          <a:prstGeom prst="rect">
            <a:avLst/>
          </a:prstGeom>
          <a:noFill/>
        </p:spPr>
        <p:txBody>
          <a:bodyPr wrap="square" rtlCol="0">
            <a:spAutoFit/>
          </a:bodyPr>
          <a:lstStyle>
            <a:defPPr>
              <a:defRPr lang="en-US"/>
            </a:defPPr>
            <a:lvl1pPr>
              <a:defRPr sz="1400" b="1">
                <a:solidFill>
                  <a:srgbClr val="FF0000"/>
                </a:solidFill>
              </a:defRPr>
            </a:lvl1pPr>
          </a:lstStyle>
          <a:p>
            <a:r>
              <a:rPr lang="fr-FR" dirty="0"/>
              <a:t>1990</a:t>
            </a:r>
            <a:endParaRPr lang="fr-FR" dirty="0"/>
          </a:p>
        </p:txBody>
      </p:sp>
      <p:sp>
        <p:nvSpPr>
          <p:cNvPr id="23" name="ZoneTexte 22"/>
          <p:cNvSpPr txBox="1"/>
          <p:nvPr/>
        </p:nvSpPr>
        <p:spPr>
          <a:xfrm>
            <a:off x="3793999" y="2551420"/>
            <a:ext cx="1434036" cy="307777"/>
          </a:xfrm>
          <a:prstGeom prst="rect">
            <a:avLst/>
          </a:prstGeom>
          <a:noFill/>
        </p:spPr>
        <p:txBody>
          <a:bodyPr wrap="square" rtlCol="0">
            <a:spAutoFit/>
          </a:bodyPr>
          <a:lstStyle>
            <a:defPPr>
              <a:defRPr lang="en-US"/>
            </a:defPPr>
            <a:lvl1pPr>
              <a:defRPr sz="1400" b="1">
                <a:solidFill>
                  <a:srgbClr val="FF0000"/>
                </a:solidFill>
              </a:defRPr>
            </a:lvl1pPr>
          </a:lstStyle>
          <a:p>
            <a:r>
              <a:rPr lang="fr-FR" dirty="0"/>
              <a:t>1995 </a:t>
            </a:r>
            <a:r>
              <a:rPr lang="fr-FR" dirty="0" smtClean="0"/>
              <a:t>  -  2000</a:t>
            </a:r>
            <a:endParaRPr lang="fr-FR" dirty="0"/>
          </a:p>
        </p:txBody>
      </p:sp>
      <p:pic>
        <p:nvPicPr>
          <p:cNvPr id="25" name="Image 24" descr="Secu.gif"/>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32040" y="1119484"/>
            <a:ext cx="1584176" cy="1157388"/>
          </a:xfrm>
          <a:prstGeom prst="rect">
            <a:avLst/>
          </a:prstGeom>
        </p:spPr>
      </p:pic>
      <p:pic>
        <p:nvPicPr>
          <p:cNvPr id="26" name="Image 25" descr="novell-2.jp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39652" y="2807043"/>
            <a:ext cx="360040" cy="360040"/>
          </a:xfrm>
          <a:prstGeom prst="rect">
            <a:avLst/>
          </a:prstGeom>
        </p:spPr>
      </p:pic>
      <p:pic>
        <p:nvPicPr>
          <p:cNvPr id="27" name="Image 26" descr="cisco-logo.jp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303970" y="2132856"/>
            <a:ext cx="432048" cy="432048"/>
          </a:xfrm>
          <a:prstGeom prst="rect">
            <a:avLst/>
          </a:prstGeom>
        </p:spPr>
      </p:pic>
      <p:pic>
        <p:nvPicPr>
          <p:cNvPr id="28" name="Image 27" descr="checkpointlogo.jp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700886" y="769302"/>
            <a:ext cx="301724" cy="331472"/>
          </a:xfrm>
          <a:prstGeom prst="rect">
            <a:avLst/>
          </a:prstGeom>
        </p:spPr>
      </p:pic>
      <p:pic>
        <p:nvPicPr>
          <p:cNvPr id="30" name="Image 29" descr="logo-facebook.gif"/>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732240" y="2420888"/>
            <a:ext cx="272143" cy="272143"/>
          </a:xfrm>
          <a:prstGeom prst="rect">
            <a:avLst/>
          </a:prstGeom>
        </p:spPr>
      </p:pic>
      <p:pic>
        <p:nvPicPr>
          <p:cNvPr id="31" name="Image 30" descr="twitter.gif"/>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876256" y="2060848"/>
            <a:ext cx="288032" cy="288032"/>
          </a:xfrm>
          <a:prstGeom prst="rect">
            <a:avLst/>
          </a:prstGeom>
        </p:spPr>
      </p:pic>
      <p:pic>
        <p:nvPicPr>
          <p:cNvPr id="32" name="Image 31" descr="aol.jp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268158" y="1052736"/>
            <a:ext cx="298514" cy="316028"/>
          </a:xfrm>
          <a:prstGeom prst="rect">
            <a:avLst/>
          </a:prstGeom>
        </p:spPr>
      </p:pic>
      <p:pic>
        <p:nvPicPr>
          <p:cNvPr id="33" name="Image 32" descr="free.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817336" y="1436903"/>
            <a:ext cx="360040" cy="249628"/>
          </a:xfrm>
          <a:prstGeom prst="rect">
            <a:avLst/>
          </a:prstGeom>
        </p:spPr>
      </p:pic>
      <p:pic>
        <p:nvPicPr>
          <p:cNvPr id="16" name="Image 15" descr="iphone_ipad.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811023" y="692696"/>
            <a:ext cx="1505393" cy="1080120"/>
          </a:xfrm>
          <a:prstGeom prst="rect">
            <a:avLst/>
          </a:prstGeom>
        </p:spPr>
      </p:pic>
      <p:sp>
        <p:nvSpPr>
          <p:cNvPr id="15" name="Flèche courbée vers le bas 14"/>
          <p:cNvSpPr/>
          <p:nvPr/>
        </p:nvSpPr>
        <p:spPr>
          <a:xfrm rot="19914000">
            <a:off x="64186" y="2732873"/>
            <a:ext cx="9218014" cy="1240427"/>
          </a:xfrm>
          <a:prstGeom prst="curvedDownArrow">
            <a:avLst>
              <a:gd name="adj1" fmla="val 16668"/>
              <a:gd name="adj2" fmla="val 29610"/>
              <a:gd name="adj3" fmla="val 2654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24" name="ZoneTexte 23"/>
          <p:cNvSpPr txBox="1"/>
          <p:nvPr/>
        </p:nvSpPr>
        <p:spPr>
          <a:xfrm>
            <a:off x="8316416" y="1115452"/>
            <a:ext cx="720080" cy="307777"/>
          </a:xfrm>
          <a:prstGeom prst="rect">
            <a:avLst/>
          </a:prstGeom>
          <a:noFill/>
        </p:spPr>
        <p:txBody>
          <a:bodyPr wrap="square" rtlCol="0">
            <a:spAutoFit/>
          </a:bodyPr>
          <a:lstStyle>
            <a:defPPr>
              <a:defRPr lang="en-US"/>
            </a:defPPr>
            <a:lvl1pPr>
              <a:defRPr sz="1400" b="1">
                <a:solidFill>
                  <a:srgbClr val="FF0000"/>
                </a:solidFill>
              </a:defRPr>
            </a:lvl1pPr>
          </a:lstStyle>
          <a:p>
            <a:r>
              <a:rPr lang="fr-FR" dirty="0"/>
              <a:t>2010</a:t>
            </a:r>
            <a:endParaRPr lang="fr-FR" dirty="0"/>
          </a:p>
        </p:txBody>
      </p:sp>
      <p:pic>
        <p:nvPicPr>
          <p:cNvPr id="1026" name="Picture 2"/>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8316416" y="764704"/>
            <a:ext cx="244603" cy="288032"/>
          </a:xfrm>
          <a:prstGeom prst="rect">
            <a:avLst/>
          </a:prstGeom>
          <a:noFill/>
          <a:ln w="9525">
            <a:noFill/>
            <a:miter lim="800000"/>
            <a:headEnd/>
            <a:tailEnd/>
          </a:ln>
        </p:spPr>
      </p:pic>
      <p:pic>
        <p:nvPicPr>
          <p:cNvPr id="8" name="Image 7" descr="ordinateur1.gif"/>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38365" y="4804291"/>
            <a:ext cx="731211" cy="528414"/>
          </a:xfrm>
          <a:prstGeom prst="rect">
            <a:avLst/>
          </a:prstGeom>
        </p:spPr>
      </p:pic>
      <p:pic>
        <p:nvPicPr>
          <p:cNvPr id="35" name="Image 34" descr="commodore-logo.png"/>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611560" y="4837033"/>
            <a:ext cx="144016" cy="144016"/>
          </a:xfrm>
          <a:prstGeom prst="rect">
            <a:avLst/>
          </a:prstGeom>
        </p:spPr>
      </p:pic>
      <p:pic>
        <p:nvPicPr>
          <p:cNvPr id="36" name="Image 35" descr="ibm-logo.jpg"/>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30724" y="5091715"/>
            <a:ext cx="288032" cy="288032"/>
          </a:xfrm>
          <a:prstGeom prst="rect">
            <a:avLst/>
          </a:prstGeom>
        </p:spPr>
      </p:pic>
      <p:pic>
        <p:nvPicPr>
          <p:cNvPr id="2" name="Picture 2"/>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139105" y="5638164"/>
            <a:ext cx="569343" cy="523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ZoneTexte 36"/>
          <p:cNvSpPr txBox="1"/>
          <p:nvPr/>
        </p:nvSpPr>
        <p:spPr>
          <a:xfrm>
            <a:off x="498340" y="6008071"/>
            <a:ext cx="720080" cy="307777"/>
          </a:xfrm>
          <a:prstGeom prst="rect">
            <a:avLst/>
          </a:prstGeom>
          <a:noFill/>
        </p:spPr>
        <p:txBody>
          <a:bodyPr wrap="square" rtlCol="0">
            <a:spAutoFit/>
          </a:bodyPr>
          <a:lstStyle/>
          <a:p>
            <a:r>
              <a:rPr lang="fr-FR" sz="1400" b="1" dirty="0" smtClean="0">
                <a:solidFill>
                  <a:srgbClr val="FF0000"/>
                </a:solidFill>
              </a:rPr>
              <a:t>1977</a:t>
            </a:r>
            <a:endParaRPr lang="fr-FR" sz="1400" b="1" dirty="0">
              <a:solidFill>
                <a:srgbClr val="FF0000"/>
              </a:solidFill>
            </a:endParaRPr>
          </a:p>
        </p:txBody>
      </p:sp>
      <p:pic>
        <p:nvPicPr>
          <p:cNvPr id="1027" name="Picture 3"/>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759714" y="5641562"/>
            <a:ext cx="412678" cy="274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ZoneTexte 37"/>
          <p:cNvSpPr txBox="1"/>
          <p:nvPr/>
        </p:nvSpPr>
        <p:spPr>
          <a:xfrm>
            <a:off x="2429669" y="3497875"/>
            <a:ext cx="1192510" cy="307777"/>
          </a:xfrm>
          <a:prstGeom prst="rect">
            <a:avLst/>
          </a:prstGeom>
          <a:noFill/>
        </p:spPr>
        <p:txBody>
          <a:bodyPr wrap="square" rtlCol="0">
            <a:spAutoFit/>
          </a:bodyPr>
          <a:lstStyle>
            <a:defPPr>
              <a:defRPr lang="en-US"/>
            </a:defPPr>
            <a:lvl1pPr>
              <a:defRPr sz="1400" b="1">
                <a:solidFill>
                  <a:srgbClr val="FF0000"/>
                </a:solidFill>
              </a:defRPr>
            </a:lvl1pPr>
          </a:lstStyle>
          <a:p>
            <a:r>
              <a:rPr lang="fr-FR" dirty="0"/>
              <a:t>1990   -  1995</a:t>
            </a:r>
            <a:endParaRPr lang="fr-FR" dirty="0"/>
          </a:p>
        </p:txBody>
      </p:sp>
      <p:pic>
        <p:nvPicPr>
          <p:cNvPr id="1028"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805079" y="4285629"/>
            <a:ext cx="1159595" cy="1159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618794" y="3369383"/>
            <a:ext cx="1509713" cy="757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ZoneTexte 38"/>
          <p:cNvSpPr txBox="1"/>
          <p:nvPr/>
        </p:nvSpPr>
        <p:spPr>
          <a:xfrm>
            <a:off x="4313153" y="5675775"/>
            <a:ext cx="720080" cy="307777"/>
          </a:xfrm>
          <a:prstGeom prst="rect">
            <a:avLst/>
          </a:prstGeom>
          <a:noFill/>
        </p:spPr>
        <p:txBody>
          <a:bodyPr wrap="square" rtlCol="0">
            <a:spAutoFit/>
          </a:bodyPr>
          <a:lstStyle/>
          <a:p>
            <a:r>
              <a:rPr lang="fr-FR" sz="1400" b="1" dirty="0">
                <a:solidFill>
                  <a:srgbClr val="FF0000"/>
                </a:solidFill>
              </a:rPr>
              <a:t>202x</a:t>
            </a:r>
            <a:endParaRPr lang="fr-FR" sz="1400" b="1" dirty="0">
              <a:solidFill>
                <a:srgbClr val="FF0000"/>
              </a:solidFill>
            </a:endParaRPr>
          </a:p>
        </p:txBody>
      </p:sp>
      <p:sp>
        <p:nvSpPr>
          <p:cNvPr id="40" name="ZoneTexte 39"/>
          <p:cNvSpPr txBox="1"/>
          <p:nvPr/>
        </p:nvSpPr>
        <p:spPr>
          <a:xfrm>
            <a:off x="7077854" y="5393407"/>
            <a:ext cx="720080" cy="307777"/>
          </a:xfrm>
          <a:prstGeom prst="rect">
            <a:avLst/>
          </a:prstGeom>
          <a:noFill/>
        </p:spPr>
        <p:txBody>
          <a:bodyPr wrap="square" rtlCol="0">
            <a:spAutoFit/>
          </a:bodyPr>
          <a:lstStyle/>
          <a:p>
            <a:r>
              <a:rPr lang="fr-FR" sz="1400" b="1" dirty="0">
                <a:solidFill>
                  <a:srgbClr val="FF0000"/>
                </a:solidFill>
              </a:rPr>
              <a:t>2015</a:t>
            </a:r>
            <a:endParaRPr lang="fr-FR" sz="1400" b="1" dirty="0">
              <a:solidFill>
                <a:srgbClr val="FF0000"/>
              </a:solidFill>
            </a:endParaRPr>
          </a:p>
        </p:txBody>
      </p:sp>
      <p:sp>
        <p:nvSpPr>
          <p:cNvPr id="41" name="ZoneTexte 40"/>
          <p:cNvSpPr txBox="1"/>
          <p:nvPr/>
        </p:nvSpPr>
        <p:spPr>
          <a:xfrm>
            <a:off x="5185323" y="1971886"/>
            <a:ext cx="720080" cy="307777"/>
          </a:xfrm>
          <a:prstGeom prst="rect">
            <a:avLst/>
          </a:prstGeom>
          <a:noFill/>
        </p:spPr>
        <p:txBody>
          <a:bodyPr wrap="square" rtlCol="0">
            <a:spAutoFit/>
          </a:bodyPr>
          <a:lstStyle/>
          <a:p>
            <a:r>
              <a:rPr lang="fr-FR" sz="1400" b="1" dirty="0" smtClean="0">
                <a:solidFill>
                  <a:srgbClr val="FF0000"/>
                </a:solidFill>
              </a:rPr>
              <a:t>2005</a:t>
            </a:r>
            <a:endParaRPr lang="fr-FR" sz="1400" b="1" dirty="0">
              <a:solidFill>
                <a:srgbClr val="FF0000"/>
              </a:solidFill>
            </a:endParaRPr>
          </a:p>
        </p:txBody>
      </p:sp>
      <p:sp>
        <p:nvSpPr>
          <p:cNvPr id="3" name="AutoShape 7" descr="Résultat de recherche d'images pour &quot;UNIX logo&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32" name="Picture 8"/>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76692" y="3384745"/>
            <a:ext cx="344636" cy="113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905323" y="1905401"/>
            <a:ext cx="419146" cy="419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656792" y="897602"/>
            <a:ext cx="375350" cy="37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2536380" y="1747164"/>
            <a:ext cx="597345" cy="158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6102540" y="1105590"/>
            <a:ext cx="469712" cy="2103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632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childTnLst>
                                </p:cTn>
                              </p:par>
                            </p:childTnLst>
                          </p:cTn>
                        </p:par>
                        <p:par>
                          <p:cTn id="22" fill="hold">
                            <p:stCondLst>
                              <p:cond delay="0"/>
                            </p:stCondLst>
                            <p:childTnLst>
                              <p:par>
                                <p:cTn id="23" presetID="2" presetClass="entr" presetSubtype="4"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032"/>
                                        </p:tgtEl>
                                        <p:attrNameLst>
                                          <p:attrName>style.visibility</p:attrName>
                                        </p:attrNameLst>
                                      </p:cBhvr>
                                      <p:to>
                                        <p:strVal val="visible"/>
                                      </p:to>
                                    </p:set>
                                    <p:anim calcmode="lin" valueType="num">
                                      <p:cBhvr additive="base">
                                        <p:cTn id="42" dur="500" fill="hold"/>
                                        <p:tgtEl>
                                          <p:spTgt spid="1032"/>
                                        </p:tgtEl>
                                        <p:attrNameLst>
                                          <p:attrName>ppt_x</p:attrName>
                                        </p:attrNameLst>
                                      </p:cBhvr>
                                      <p:tavLst>
                                        <p:tav tm="0">
                                          <p:val>
                                            <p:strVal val="#ppt_x"/>
                                          </p:val>
                                        </p:tav>
                                        <p:tav tm="100000">
                                          <p:val>
                                            <p:strVal val="#ppt_x"/>
                                          </p:val>
                                        </p:tav>
                                      </p:tavLst>
                                    </p:anim>
                                    <p:anim calcmode="lin" valueType="num">
                                      <p:cBhvr additive="base">
                                        <p:cTn id="43" dur="500" fill="hold"/>
                                        <p:tgtEl>
                                          <p:spTgt spid="1032"/>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500" fill="hold"/>
                                        <p:tgtEl>
                                          <p:spTgt spid="26"/>
                                        </p:tgtEl>
                                        <p:attrNameLst>
                                          <p:attrName>ppt_x</p:attrName>
                                        </p:attrNameLst>
                                      </p:cBhvr>
                                      <p:tavLst>
                                        <p:tav tm="0">
                                          <p:val>
                                            <p:strVal val="#ppt_x"/>
                                          </p:val>
                                        </p:tav>
                                        <p:tav tm="100000">
                                          <p:val>
                                            <p:strVal val="#ppt_x"/>
                                          </p:val>
                                        </p:tav>
                                      </p:tavLst>
                                    </p:anim>
                                    <p:anim calcmode="lin" valueType="num">
                                      <p:cBhvr additive="base">
                                        <p:cTn id="4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31" presetClass="entr" presetSubtype="0"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1000" fill="hold"/>
                                        <p:tgtEl>
                                          <p:spTgt spid="12"/>
                                        </p:tgtEl>
                                        <p:attrNameLst>
                                          <p:attrName>ppt_w</p:attrName>
                                        </p:attrNameLst>
                                      </p:cBhvr>
                                      <p:tavLst>
                                        <p:tav tm="0">
                                          <p:val>
                                            <p:fltVal val="0"/>
                                          </p:val>
                                        </p:tav>
                                        <p:tav tm="100000">
                                          <p:val>
                                            <p:strVal val="#ppt_w"/>
                                          </p:val>
                                        </p:tav>
                                      </p:tavLst>
                                    </p:anim>
                                    <p:anim calcmode="lin" valueType="num">
                                      <p:cBhvr>
                                        <p:cTn id="57" dur="1000" fill="hold"/>
                                        <p:tgtEl>
                                          <p:spTgt spid="12"/>
                                        </p:tgtEl>
                                        <p:attrNameLst>
                                          <p:attrName>ppt_h</p:attrName>
                                        </p:attrNameLst>
                                      </p:cBhvr>
                                      <p:tavLst>
                                        <p:tav tm="0">
                                          <p:val>
                                            <p:fltVal val="0"/>
                                          </p:val>
                                        </p:tav>
                                        <p:tav tm="100000">
                                          <p:val>
                                            <p:strVal val="#ppt_h"/>
                                          </p:val>
                                        </p:tav>
                                      </p:tavLst>
                                    </p:anim>
                                    <p:anim calcmode="lin" valueType="num">
                                      <p:cBhvr>
                                        <p:cTn id="58" dur="1000" fill="hold"/>
                                        <p:tgtEl>
                                          <p:spTgt spid="12"/>
                                        </p:tgtEl>
                                        <p:attrNameLst>
                                          <p:attrName>style.rotation</p:attrName>
                                        </p:attrNameLst>
                                      </p:cBhvr>
                                      <p:tavLst>
                                        <p:tav tm="0">
                                          <p:val>
                                            <p:fltVal val="90"/>
                                          </p:val>
                                        </p:tav>
                                        <p:tav tm="100000">
                                          <p:val>
                                            <p:fltVal val="0"/>
                                          </p:val>
                                        </p:tav>
                                      </p:tavLst>
                                    </p:anim>
                                    <p:animEffect transition="in" filter="fade">
                                      <p:cBhvr>
                                        <p:cTn id="59" dur="10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27"/>
                                        </p:tgtEl>
                                        <p:attrNameLst>
                                          <p:attrName>style.visibility</p:attrName>
                                        </p:attrNameLst>
                                      </p:cBhvr>
                                      <p:to>
                                        <p:strVal val="visible"/>
                                      </p:to>
                                    </p:set>
                                    <p:anim calcmode="lin" valueType="num">
                                      <p:cBhvr additive="base">
                                        <p:cTn id="64" dur="500" fill="hold"/>
                                        <p:tgtEl>
                                          <p:spTgt spid="27"/>
                                        </p:tgtEl>
                                        <p:attrNameLst>
                                          <p:attrName>ppt_x</p:attrName>
                                        </p:attrNameLst>
                                      </p:cBhvr>
                                      <p:tavLst>
                                        <p:tav tm="0">
                                          <p:val>
                                            <p:strVal val="#ppt_x"/>
                                          </p:val>
                                        </p:tav>
                                        <p:tav tm="100000">
                                          <p:val>
                                            <p:strVal val="#ppt_x"/>
                                          </p:val>
                                        </p:tav>
                                      </p:tavLst>
                                    </p:anim>
                                    <p:anim calcmode="lin" valueType="num">
                                      <p:cBhvr additive="base">
                                        <p:cTn id="65" dur="500" fill="hold"/>
                                        <p:tgtEl>
                                          <p:spTgt spid="27"/>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1033"/>
                                        </p:tgtEl>
                                        <p:attrNameLst>
                                          <p:attrName>style.visibility</p:attrName>
                                        </p:attrNameLst>
                                      </p:cBhvr>
                                      <p:to>
                                        <p:strVal val="visible"/>
                                      </p:to>
                                    </p:set>
                                    <p:anim calcmode="lin" valueType="num">
                                      <p:cBhvr additive="base">
                                        <p:cTn id="68" dur="500" fill="hold"/>
                                        <p:tgtEl>
                                          <p:spTgt spid="1033"/>
                                        </p:tgtEl>
                                        <p:attrNameLst>
                                          <p:attrName>ppt_x</p:attrName>
                                        </p:attrNameLst>
                                      </p:cBhvr>
                                      <p:tavLst>
                                        <p:tav tm="0">
                                          <p:val>
                                            <p:strVal val="#ppt_x"/>
                                          </p:val>
                                        </p:tav>
                                        <p:tav tm="100000">
                                          <p:val>
                                            <p:strVal val="#ppt_x"/>
                                          </p:val>
                                        </p:tav>
                                      </p:tavLst>
                                    </p:anim>
                                    <p:anim calcmode="lin" valueType="num">
                                      <p:cBhvr additive="base">
                                        <p:cTn id="69" dur="500" fill="hold"/>
                                        <p:tgtEl>
                                          <p:spTgt spid="1033"/>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8" presetClass="entr" presetSubtype="16" fill="hold" nodeType="click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diamond(in)">
                                      <p:cBhvr>
                                        <p:cTn id="74" dur="500"/>
                                        <p:tgtEl>
                                          <p:spTgt spid="14"/>
                                        </p:tgtEl>
                                      </p:cBhvr>
                                    </p:animEffect>
                                  </p:childTnLst>
                                </p:cTn>
                              </p:par>
                              <p:par>
                                <p:cTn id="75" presetID="1"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1035"/>
                                        </p:tgtEl>
                                        <p:attrNameLst>
                                          <p:attrName>style.visibility</p:attrName>
                                        </p:attrNameLst>
                                      </p:cBhvr>
                                      <p:to>
                                        <p:strVal val="visible"/>
                                      </p:to>
                                    </p:set>
                                    <p:anim calcmode="lin" valueType="num">
                                      <p:cBhvr additive="base">
                                        <p:cTn id="81" dur="500" fill="hold"/>
                                        <p:tgtEl>
                                          <p:spTgt spid="1035"/>
                                        </p:tgtEl>
                                        <p:attrNameLst>
                                          <p:attrName>ppt_x</p:attrName>
                                        </p:attrNameLst>
                                      </p:cBhvr>
                                      <p:tavLst>
                                        <p:tav tm="0">
                                          <p:val>
                                            <p:strVal val="#ppt_x"/>
                                          </p:val>
                                        </p:tav>
                                        <p:tav tm="100000">
                                          <p:val>
                                            <p:strVal val="#ppt_x"/>
                                          </p:val>
                                        </p:tav>
                                      </p:tavLst>
                                    </p:anim>
                                    <p:anim calcmode="lin" valueType="num">
                                      <p:cBhvr additive="base">
                                        <p:cTn id="82" dur="500" fill="hold"/>
                                        <p:tgtEl>
                                          <p:spTgt spid="1035"/>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33"/>
                                        </p:tgtEl>
                                        <p:attrNameLst>
                                          <p:attrName>style.visibility</p:attrName>
                                        </p:attrNameLst>
                                      </p:cBhvr>
                                      <p:to>
                                        <p:strVal val="visible"/>
                                      </p:to>
                                    </p:set>
                                    <p:anim calcmode="lin" valueType="num">
                                      <p:cBhvr additive="base">
                                        <p:cTn id="85" dur="500" fill="hold"/>
                                        <p:tgtEl>
                                          <p:spTgt spid="33"/>
                                        </p:tgtEl>
                                        <p:attrNameLst>
                                          <p:attrName>ppt_x</p:attrName>
                                        </p:attrNameLst>
                                      </p:cBhvr>
                                      <p:tavLst>
                                        <p:tav tm="0">
                                          <p:val>
                                            <p:strVal val="#ppt_x"/>
                                          </p:val>
                                        </p:tav>
                                        <p:tav tm="100000">
                                          <p:val>
                                            <p:strVal val="#ppt_x"/>
                                          </p:val>
                                        </p:tav>
                                      </p:tavLst>
                                    </p:anim>
                                    <p:anim calcmode="lin" valueType="num">
                                      <p:cBhvr additive="base">
                                        <p:cTn id="86" dur="500" fill="hold"/>
                                        <p:tgtEl>
                                          <p:spTgt spid="33"/>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2"/>
                                        </p:tgtEl>
                                        <p:attrNameLst>
                                          <p:attrName>style.visibility</p:attrName>
                                        </p:attrNameLst>
                                      </p:cBhvr>
                                      <p:to>
                                        <p:strVal val="visible"/>
                                      </p:to>
                                    </p:set>
                                    <p:anim calcmode="lin" valueType="num">
                                      <p:cBhvr additive="base">
                                        <p:cTn id="89" dur="500" fill="hold"/>
                                        <p:tgtEl>
                                          <p:spTgt spid="32"/>
                                        </p:tgtEl>
                                        <p:attrNameLst>
                                          <p:attrName>ppt_x</p:attrName>
                                        </p:attrNameLst>
                                      </p:cBhvr>
                                      <p:tavLst>
                                        <p:tav tm="0">
                                          <p:val>
                                            <p:strVal val="#ppt_x"/>
                                          </p:val>
                                        </p:tav>
                                        <p:tav tm="100000">
                                          <p:val>
                                            <p:strVal val="#ppt_x"/>
                                          </p:val>
                                        </p:tav>
                                      </p:tavLst>
                                    </p:anim>
                                    <p:anim calcmode="lin" valueType="num">
                                      <p:cBhvr additive="base">
                                        <p:cTn id="90" dur="500" fill="hold"/>
                                        <p:tgtEl>
                                          <p:spTgt spid="32"/>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034"/>
                                        </p:tgtEl>
                                        <p:attrNameLst>
                                          <p:attrName>style.visibility</p:attrName>
                                        </p:attrNameLst>
                                      </p:cBhvr>
                                      <p:to>
                                        <p:strVal val="visible"/>
                                      </p:to>
                                    </p:set>
                                    <p:anim calcmode="lin" valueType="num">
                                      <p:cBhvr additive="base">
                                        <p:cTn id="93" dur="500" fill="hold"/>
                                        <p:tgtEl>
                                          <p:spTgt spid="1034"/>
                                        </p:tgtEl>
                                        <p:attrNameLst>
                                          <p:attrName>ppt_x</p:attrName>
                                        </p:attrNameLst>
                                      </p:cBhvr>
                                      <p:tavLst>
                                        <p:tav tm="0">
                                          <p:val>
                                            <p:strVal val="#ppt_x"/>
                                          </p:val>
                                        </p:tav>
                                        <p:tav tm="100000">
                                          <p:val>
                                            <p:strVal val="#ppt_x"/>
                                          </p:val>
                                        </p:tav>
                                      </p:tavLst>
                                    </p:anim>
                                    <p:anim calcmode="lin" valueType="num">
                                      <p:cBhvr additive="base">
                                        <p:cTn id="94" dur="500" fill="hold"/>
                                        <p:tgtEl>
                                          <p:spTgt spid="1034"/>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0-#ppt_w/2"/>
                                          </p:val>
                                        </p:tav>
                                        <p:tav tm="100000">
                                          <p:val>
                                            <p:strVal val="#ppt_x"/>
                                          </p:val>
                                        </p:tav>
                                      </p:tavLst>
                                    </p:anim>
                                    <p:anim calcmode="lin" valueType="num">
                                      <p:cBhvr additive="base">
                                        <p:cTn id="100"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29"/>
                                        </p:tgtEl>
                                        <p:attrNameLst>
                                          <p:attrName>style.visibility</p:attrName>
                                        </p:attrNameLst>
                                      </p:cBhvr>
                                      <p:to>
                                        <p:strVal val="visible"/>
                                      </p:to>
                                    </p:set>
                                    <p:anim calcmode="lin" valueType="num">
                                      <p:cBhvr additive="base">
                                        <p:cTn id="105" dur="500" fill="hold"/>
                                        <p:tgtEl>
                                          <p:spTgt spid="29"/>
                                        </p:tgtEl>
                                        <p:attrNameLst>
                                          <p:attrName>ppt_x</p:attrName>
                                        </p:attrNameLst>
                                      </p:cBhvr>
                                      <p:tavLst>
                                        <p:tav tm="0">
                                          <p:val>
                                            <p:strVal val="#ppt_x"/>
                                          </p:val>
                                        </p:tav>
                                        <p:tav tm="100000">
                                          <p:val>
                                            <p:strVal val="#ppt_x"/>
                                          </p:val>
                                        </p:tav>
                                      </p:tavLst>
                                    </p:anim>
                                    <p:anim calcmode="lin" valueType="num">
                                      <p:cBhvr additive="base">
                                        <p:cTn id="106" dur="500" fill="hold"/>
                                        <p:tgtEl>
                                          <p:spTgt spid="29"/>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28"/>
                                        </p:tgtEl>
                                        <p:attrNameLst>
                                          <p:attrName>style.visibility</p:attrName>
                                        </p:attrNameLst>
                                      </p:cBhvr>
                                      <p:to>
                                        <p:strVal val="visible"/>
                                      </p:to>
                                    </p:set>
                                    <p:anim calcmode="lin" valueType="num">
                                      <p:cBhvr additive="base">
                                        <p:cTn id="109" dur="500" fill="hold"/>
                                        <p:tgtEl>
                                          <p:spTgt spid="28"/>
                                        </p:tgtEl>
                                        <p:attrNameLst>
                                          <p:attrName>ppt_x</p:attrName>
                                        </p:attrNameLst>
                                      </p:cBhvr>
                                      <p:tavLst>
                                        <p:tav tm="0">
                                          <p:val>
                                            <p:strVal val="#ppt_x"/>
                                          </p:val>
                                        </p:tav>
                                        <p:tav tm="100000">
                                          <p:val>
                                            <p:strVal val="#ppt_x"/>
                                          </p:val>
                                        </p:tav>
                                      </p:tavLst>
                                    </p:anim>
                                    <p:anim calcmode="lin" valueType="num">
                                      <p:cBhvr additive="base">
                                        <p:cTn id="110" dur="500" fill="hold"/>
                                        <p:tgtEl>
                                          <p:spTgt spid="28"/>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1036"/>
                                        </p:tgtEl>
                                        <p:attrNameLst>
                                          <p:attrName>style.visibility</p:attrName>
                                        </p:attrNameLst>
                                      </p:cBhvr>
                                      <p:to>
                                        <p:strVal val="visible"/>
                                      </p:to>
                                    </p:set>
                                    <p:anim calcmode="lin" valueType="num">
                                      <p:cBhvr additive="base">
                                        <p:cTn id="113" dur="500" fill="hold"/>
                                        <p:tgtEl>
                                          <p:spTgt spid="1036"/>
                                        </p:tgtEl>
                                        <p:attrNameLst>
                                          <p:attrName>ppt_x</p:attrName>
                                        </p:attrNameLst>
                                      </p:cBhvr>
                                      <p:tavLst>
                                        <p:tav tm="0">
                                          <p:val>
                                            <p:strVal val="#ppt_x"/>
                                          </p:val>
                                        </p:tav>
                                        <p:tav tm="100000">
                                          <p:val>
                                            <p:strVal val="#ppt_x"/>
                                          </p:val>
                                        </p:tav>
                                      </p:tavLst>
                                    </p:anim>
                                    <p:anim calcmode="lin" valueType="num">
                                      <p:cBhvr additive="base">
                                        <p:cTn id="114" dur="500" fill="hold"/>
                                        <p:tgtEl>
                                          <p:spTgt spid="1036"/>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4"/>
                                        </p:tgtEl>
                                        <p:attrNameLst>
                                          <p:attrName>style.visibility</p:attrName>
                                        </p:attrNameLst>
                                      </p:cBhvr>
                                      <p:to>
                                        <p:strVal val="visible"/>
                                      </p:to>
                                    </p:set>
                                  </p:childTnLst>
                                </p:cTn>
                              </p:par>
                            </p:childTnLst>
                          </p:cTn>
                        </p:par>
                        <p:par>
                          <p:cTn id="119" fill="hold">
                            <p:stCondLst>
                              <p:cond delay="0"/>
                            </p:stCondLst>
                            <p:childTnLst>
                              <p:par>
                                <p:cTn id="120" presetID="21" presetClass="entr" presetSubtype="4" fill="hold" nodeType="afterEffect">
                                  <p:stCondLst>
                                    <p:cond delay="0"/>
                                  </p:stCondLst>
                                  <p:childTnLst>
                                    <p:set>
                                      <p:cBhvr>
                                        <p:cTn id="121" dur="1" fill="hold">
                                          <p:stCondLst>
                                            <p:cond delay="0"/>
                                          </p:stCondLst>
                                        </p:cTn>
                                        <p:tgtEl>
                                          <p:spTgt spid="16"/>
                                        </p:tgtEl>
                                        <p:attrNameLst>
                                          <p:attrName>style.visibility</p:attrName>
                                        </p:attrNameLst>
                                      </p:cBhvr>
                                      <p:to>
                                        <p:strVal val="visible"/>
                                      </p:to>
                                    </p:set>
                                    <p:animEffect transition="in" filter="wheel(4)">
                                      <p:cBhvr>
                                        <p:cTn id="122" dur="500"/>
                                        <p:tgtEl>
                                          <p:spTgt spid="16"/>
                                        </p:tgtEl>
                                      </p:cBhvr>
                                    </p:animEffect>
                                  </p:childTnLst>
                                </p:cTn>
                              </p:par>
                            </p:childTnLst>
                          </p:cTn>
                        </p:par>
                        <p:par>
                          <p:cTn id="123" fill="hold">
                            <p:stCondLst>
                              <p:cond delay="500"/>
                            </p:stCondLst>
                            <p:childTnLst>
                              <p:par>
                                <p:cTn id="124" presetID="1" presetClass="entr" presetSubtype="0" fill="hold" nodeType="afterEffect">
                                  <p:stCondLst>
                                    <p:cond delay="0"/>
                                  </p:stCondLst>
                                  <p:childTnLst>
                                    <p:set>
                                      <p:cBhvr>
                                        <p:cTn id="125" dur="1" fill="hold">
                                          <p:stCondLst>
                                            <p:cond delay="0"/>
                                          </p:stCondLst>
                                        </p:cTn>
                                        <p:tgtEl>
                                          <p:spTgt spid="1026"/>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3" presetClass="entr" presetSubtype="10" fill="hold" nodeType="clickEffect">
                                  <p:stCondLst>
                                    <p:cond delay="0"/>
                                  </p:stCondLst>
                                  <p:childTnLst>
                                    <p:set>
                                      <p:cBhvr>
                                        <p:cTn id="129" dur="1" fill="hold">
                                          <p:stCondLst>
                                            <p:cond delay="0"/>
                                          </p:stCondLst>
                                        </p:cTn>
                                        <p:tgtEl>
                                          <p:spTgt spid="17"/>
                                        </p:tgtEl>
                                        <p:attrNameLst>
                                          <p:attrName>style.visibility</p:attrName>
                                        </p:attrNameLst>
                                      </p:cBhvr>
                                      <p:to>
                                        <p:strVal val="visible"/>
                                      </p:to>
                                    </p:set>
                                    <p:animEffect transition="in" filter="blinds(horizontal)">
                                      <p:cBhvr>
                                        <p:cTn id="130" dur="500"/>
                                        <p:tgtEl>
                                          <p:spTgt spid="17"/>
                                        </p:tgtEl>
                                      </p:cBhvr>
                                    </p:animEffect>
                                  </p:childTnLst>
                                </p:cTn>
                              </p:par>
                            </p:childTnLst>
                          </p:cTn>
                        </p:par>
                        <p:par>
                          <p:cTn id="131" fill="hold">
                            <p:stCondLst>
                              <p:cond delay="500"/>
                            </p:stCondLst>
                            <p:childTnLst>
                              <p:par>
                                <p:cTn id="132" presetID="1" presetClass="entr" presetSubtype="0" fill="hold" nodeType="afterEffect">
                                  <p:stCondLst>
                                    <p:cond delay="0"/>
                                  </p:stCondLst>
                                  <p:childTnLst>
                                    <p:set>
                                      <p:cBhvr>
                                        <p:cTn id="133" dur="1" fill="hold">
                                          <p:stCondLst>
                                            <p:cond delay="0"/>
                                          </p:stCondLst>
                                        </p:cTn>
                                        <p:tgtEl>
                                          <p:spTgt spid="31"/>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30"/>
                                        </p:tgtEl>
                                        <p:attrNameLst>
                                          <p:attrName>style.visibility</p:attrName>
                                        </p:attrNameLst>
                                      </p:cBhvr>
                                      <p:to>
                                        <p:strVal val="visible"/>
                                      </p:to>
                                    </p:set>
                                  </p:childTnLst>
                                </p:cTn>
                              </p:par>
                            </p:childTnLst>
                          </p:cTn>
                        </p:par>
                        <p:par>
                          <p:cTn id="136" fill="hold">
                            <p:stCondLst>
                              <p:cond delay="500"/>
                            </p:stCondLst>
                            <p:childTnLst>
                              <p:par>
                                <p:cTn id="137" presetID="1" presetClass="entr" presetSubtype="0" fill="hold" grpId="0" nodeType="afterEffect">
                                  <p:stCondLst>
                                    <p:cond delay="0"/>
                                  </p:stCondLst>
                                  <p:childTnLst>
                                    <p:set>
                                      <p:cBhvr>
                                        <p:cTn id="138" dur="1" fill="hold">
                                          <p:stCondLst>
                                            <p:cond delay="0"/>
                                          </p:stCondLst>
                                        </p:cTn>
                                        <p:tgtEl>
                                          <p:spTgt spid="19"/>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21" presetClass="entr" presetSubtype="1" fill="hold" nodeType="clickEffect">
                                  <p:stCondLst>
                                    <p:cond delay="0"/>
                                  </p:stCondLst>
                                  <p:childTnLst>
                                    <p:set>
                                      <p:cBhvr>
                                        <p:cTn id="142" dur="1" fill="hold">
                                          <p:stCondLst>
                                            <p:cond delay="0"/>
                                          </p:stCondLst>
                                        </p:cTn>
                                        <p:tgtEl>
                                          <p:spTgt spid="1029"/>
                                        </p:tgtEl>
                                        <p:attrNameLst>
                                          <p:attrName>style.visibility</p:attrName>
                                        </p:attrNameLst>
                                      </p:cBhvr>
                                      <p:to>
                                        <p:strVal val="visible"/>
                                      </p:to>
                                    </p:set>
                                    <p:animEffect transition="in" filter="wheel(1)">
                                      <p:cBhvr>
                                        <p:cTn id="143" dur="2000"/>
                                        <p:tgtEl>
                                          <p:spTgt spid="1029"/>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40"/>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45" presetClass="entr" presetSubtype="0" fill="hold" nodeType="clickEffect">
                                  <p:stCondLst>
                                    <p:cond delay="0"/>
                                  </p:stCondLst>
                                  <p:childTnLst>
                                    <p:set>
                                      <p:cBhvr>
                                        <p:cTn id="151" dur="1" fill="hold">
                                          <p:stCondLst>
                                            <p:cond delay="0"/>
                                          </p:stCondLst>
                                        </p:cTn>
                                        <p:tgtEl>
                                          <p:spTgt spid="1028"/>
                                        </p:tgtEl>
                                        <p:attrNameLst>
                                          <p:attrName>style.visibility</p:attrName>
                                        </p:attrNameLst>
                                      </p:cBhvr>
                                      <p:to>
                                        <p:strVal val="visible"/>
                                      </p:to>
                                    </p:set>
                                    <p:animEffect transition="in" filter="fade">
                                      <p:cBhvr>
                                        <p:cTn id="152" dur="2000"/>
                                        <p:tgtEl>
                                          <p:spTgt spid="1028"/>
                                        </p:tgtEl>
                                      </p:cBhvr>
                                    </p:animEffect>
                                    <p:anim calcmode="lin" valueType="num">
                                      <p:cBhvr>
                                        <p:cTn id="153" dur="2000" fill="hold"/>
                                        <p:tgtEl>
                                          <p:spTgt spid="1028"/>
                                        </p:tgtEl>
                                        <p:attrNameLst>
                                          <p:attrName>ppt_w</p:attrName>
                                        </p:attrNameLst>
                                      </p:cBhvr>
                                      <p:tavLst>
                                        <p:tav tm="0" fmla="#ppt_w*sin(2.5*pi*$)">
                                          <p:val>
                                            <p:fltVal val="0"/>
                                          </p:val>
                                        </p:tav>
                                        <p:tav tm="100000">
                                          <p:val>
                                            <p:fltVal val="1"/>
                                          </p:val>
                                        </p:tav>
                                      </p:tavLst>
                                    </p:anim>
                                    <p:anim calcmode="lin" valueType="num">
                                      <p:cBhvr>
                                        <p:cTn id="154" dur="2000" fill="hold"/>
                                        <p:tgtEl>
                                          <p:spTgt spid="1028"/>
                                        </p:tgtEl>
                                        <p:attrNameLst>
                                          <p:attrName>ppt_h</p:attrName>
                                        </p:attrNameLst>
                                      </p:cBhvr>
                                      <p:tavLst>
                                        <p:tav tm="0">
                                          <p:val>
                                            <p:strVal val="#ppt_h"/>
                                          </p:val>
                                        </p:tav>
                                        <p:tav tm="100000">
                                          <p:val>
                                            <p:strVal val="#ppt_h"/>
                                          </p:val>
                                        </p:tav>
                                      </p:tavLst>
                                    </p:anim>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21" presetClass="entr" presetSubtype="4" fill="hold" nodeType="clickEffect">
                                  <p:stCondLst>
                                    <p:cond delay="0"/>
                                  </p:stCondLst>
                                  <p:childTnLst>
                                    <p:set>
                                      <p:cBhvr>
                                        <p:cTn id="162" dur="1" fill="hold">
                                          <p:stCondLst>
                                            <p:cond delay="0"/>
                                          </p:stCondLst>
                                        </p:cTn>
                                        <p:tgtEl>
                                          <p:spTgt spid="18"/>
                                        </p:tgtEl>
                                        <p:attrNameLst>
                                          <p:attrName>style.visibility</p:attrName>
                                        </p:attrNameLst>
                                      </p:cBhvr>
                                      <p:to>
                                        <p:strVal val="visible"/>
                                      </p:to>
                                    </p:set>
                                    <p:animEffect transition="in" filter="wheel(4)">
                                      <p:cBhvr>
                                        <p:cTn id="163" dur="500"/>
                                        <p:tgtEl>
                                          <p:spTgt spid="18"/>
                                        </p:tgtEl>
                                      </p:cBhvr>
                                    </p:animEffect>
                                  </p:childTnLst>
                                </p:cTn>
                              </p:par>
                              <p:par>
                                <p:cTn id="164" presetID="2" presetClass="entr" presetSubtype="2" fill="hold" grpId="0" nodeType="withEffect">
                                  <p:stCondLst>
                                    <p:cond delay="0"/>
                                  </p:stCondLst>
                                  <p:childTnLst>
                                    <p:set>
                                      <p:cBhvr>
                                        <p:cTn id="165" dur="1" fill="hold">
                                          <p:stCondLst>
                                            <p:cond delay="0"/>
                                          </p:stCondLst>
                                        </p:cTn>
                                        <p:tgtEl>
                                          <p:spTgt spid="20"/>
                                        </p:tgtEl>
                                        <p:attrNameLst>
                                          <p:attrName>style.visibility</p:attrName>
                                        </p:attrNameLst>
                                      </p:cBhvr>
                                      <p:to>
                                        <p:strVal val="visible"/>
                                      </p:to>
                                    </p:set>
                                    <p:anim calcmode="lin" valueType="num">
                                      <p:cBhvr additive="base">
                                        <p:cTn id="166" dur="500" fill="hold"/>
                                        <p:tgtEl>
                                          <p:spTgt spid="20"/>
                                        </p:tgtEl>
                                        <p:attrNameLst>
                                          <p:attrName>ppt_x</p:attrName>
                                        </p:attrNameLst>
                                      </p:cBhvr>
                                      <p:tavLst>
                                        <p:tav tm="0">
                                          <p:val>
                                            <p:strVal val="1+#ppt_w/2"/>
                                          </p:val>
                                        </p:tav>
                                        <p:tav tm="100000">
                                          <p:val>
                                            <p:strVal val="#ppt_x"/>
                                          </p:val>
                                        </p:tav>
                                      </p:tavLst>
                                    </p:anim>
                                    <p:anim calcmode="lin" valueType="num">
                                      <p:cBhvr additive="base">
                                        <p:cTn id="167"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grpId="0" nodeType="clickEffect">
                                  <p:stCondLst>
                                    <p:cond delay="0"/>
                                  </p:stCondLst>
                                  <p:childTnLst>
                                    <p:set>
                                      <p:cBhvr>
                                        <p:cTn id="171"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p:bldP spid="22" grpId="0"/>
      <p:bldP spid="23" grpId="0"/>
      <p:bldP spid="24" grpId="0"/>
      <p:bldP spid="37" grpId="0"/>
      <p:bldP spid="38" grpId="0"/>
      <p:bldP spid="39" grpId="0"/>
      <p:bldP spid="40" grpId="0"/>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7946" y="764704"/>
            <a:ext cx="5261972" cy="3281660"/>
          </a:xfrm>
          <a:prstGeom prst="rect">
            <a:avLst/>
          </a:prstGeom>
          <a:effectLst>
            <a:outerShdw blurRad="50800" dist="38100" dir="2700000" algn="tl" rotWithShape="0">
              <a:prstClr val="black">
                <a:alpha val="40000"/>
              </a:prstClr>
            </a:outerShdw>
          </a:effectLst>
        </p:spPr>
      </p:pic>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err="1" smtClean="0">
                <a:solidFill>
                  <a:schemeClr val="tx1"/>
                </a:solidFill>
                <a:latin typeface="+mn-lt"/>
                <a:ea typeface="+mn-ea"/>
              </a:rPr>
              <a:t>Phishing</a:t>
            </a:r>
            <a:r>
              <a:rPr lang="fr-FR" sz="2800" b="1" dirty="0" smtClean="0">
                <a:solidFill>
                  <a:schemeClr val="tx1"/>
                </a:solidFill>
                <a:latin typeface="+mn-lt"/>
                <a:ea typeface="+mn-ea"/>
              </a:rPr>
              <a:t> / Hameçonnage</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40</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sp>
        <p:nvSpPr>
          <p:cNvPr id="12" name="Ellipse 11"/>
          <p:cNvSpPr/>
          <p:nvPr/>
        </p:nvSpPr>
        <p:spPr>
          <a:xfrm>
            <a:off x="3131840" y="2420888"/>
            <a:ext cx="864096" cy="216024"/>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p:cNvSpPr/>
          <p:nvPr/>
        </p:nvSpPr>
        <p:spPr>
          <a:xfrm>
            <a:off x="899592" y="2204864"/>
            <a:ext cx="936104" cy="245062"/>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107504" y="2996952"/>
            <a:ext cx="4896544" cy="648072"/>
          </a:xfrm>
          <a:prstGeom prst="ellipse">
            <a:avLst/>
          </a:prstGeom>
          <a:solidFill>
            <a:schemeClr val="bg1">
              <a:alpha val="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p:cNvSpPr/>
          <p:nvPr/>
        </p:nvSpPr>
        <p:spPr>
          <a:xfrm>
            <a:off x="2771800" y="2204864"/>
            <a:ext cx="864096" cy="216024"/>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p:cNvSpPr/>
          <p:nvPr/>
        </p:nvSpPr>
        <p:spPr>
          <a:xfrm>
            <a:off x="971600" y="2730050"/>
            <a:ext cx="864096" cy="268144"/>
          </a:xfrm>
          <a:prstGeom prst="ellipse">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1271" y="2502849"/>
            <a:ext cx="3561209" cy="3158399"/>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6422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0" grpId="0" animBg="1"/>
      <p:bldP spid="22"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en-US" sz="2800" b="1" dirty="0">
                <a:solidFill>
                  <a:schemeClr val="tx1"/>
                </a:solidFill>
                <a:latin typeface="+mn-lt"/>
                <a:ea typeface="+mn-ea"/>
              </a:rPr>
              <a:t>Phishing</a:t>
            </a:r>
            <a:r>
              <a:rPr lang="fr-FR" sz="2800" b="1" dirty="0">
                <a:solidFill>
                  <a:schemeClr val="tx1"/>
                </a:solidFill>
                <a:latin typeface="+mn-lt"/>
                <a:ea typeface="+mn-ea"/>
              </a:rPr>
              <a:t> / Hameçonnage</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41</a:t>
            </a:fld>
            <a:endParaRPr lang="en-US"/>
          </a:p>
        </p:txBody>
      </p:sp>
      <p:sp>
        <p:nvSpPr>
          <p:cNvPr id="7" name="Espace réservé du pied de page 6"/>
          <p:cNvSpPr>
            <a:spLocks noGrp="1"/>
          </p:cNvSpPr>
          <p:nvPr>
            <p:ph type="ftr" sz="quarter" idx="11"/>
          </p:nvPr>
        </p:nvSpPr>
        <p:spPr/>
        <p:txBody>
          <a:bodyPr/>
          <a:lstStyle/>
          <a:p>
            <a:r>
              <a:rPr lang="en-US" smtClean="0"/>
              <a:t>Enjeux Sécurité du SI</a:t>
            </a:r>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807203"/>
            <a:ext cx="6724650" cy="49815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6763" y="2060575"/>
            <a:ext cx="4657725" cy="362902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6943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Principales Menaces</a:t>
            </a:r>
            <a:endParaRPr lang="en-US" sz="2800" b="1" dirty="0">
              <a:solidFill>
                <a:schemeClr val="tx1"/>
              </a:solidFill>
              <a:latin typeface="+mn-lt"/>
              <a:ea typeface="+mn-ea"/>
            </a:endParaRPr>
          </a:p>
        </p:txBody>
      </p:sp>
      <p:sp>
        <p:nvSpPr>
          <p:cNvPr id="5" name="Espace réservé du contenu 4"/>
          <p:cNvSpPr>
            <a:spLocks noGrp="1"/>
          </p:cNvSpPr>
          <p:nvPr>
            <p:ph idx="1"/>
          </p:nvPr>
        </p:nvSpPr>
        <p:spPr>
          <a:xfrm>
            <a:off x="257886" y="908720"/>
            <a:ext cx="8130538" cy="4536504"/>
          </a:xfrm>
          <a:solidFill>
            <a:schemeClr val="bg1">
              <a:alpha val="70000"/>
            </a:schemeClr>
          </a:solidFill>
        </p:spPr>
        <p:txBody>
          <a:bodyPr>
            <a:normAutofit fontScale="92500" lnSpcReduction="10000"/>
          </a:bodyPr>
          <a:lstStyle/>
          <a:p>
            <a:pPr marL="342900" lvl="1" indent="-342900">
              <a:buFont typeface="Arial" pitchFamily="34" charset="0"/>
              <a:buChar char="•"/>
            </a:pPr>
            <a:r>
              <a:rPr lang="fr-FR" sz="2000" b="1" kern="0" dirty="0" smtClean="0">
                <a:latin typeface="Arial" pitchFamily="34" charset="0"/>
                <a:cs typeface="Arial" pitchFamily="34" charset="0"/>
              </a:rPr>
              <a:t>Les malwares s’attaquent à ce qui est le plus utilisé ou le plus à la mode :</a:t>
            </a:r>
          </a:p>
          <a:p>
            <a:pPr lvl="1"/>
            <a:r>
              <a:rPr lang="fr-FR" sz="1800" b="1" dirty="0" smtClean="0">
                <a:latin typeface="Arial" pitchFamily="34" charset="0"/>
                <a:cs typeface="Arial" pitchFamily="34" charset="0"/>
              </a:rPr>
              <a:t>PDF Reader, </a:t>
            </a:r>
            <a:r>
              <a:rPr lang="fr-FR" sz="1800" b="1" dirty="0" err="1" smtClean="0">
                <a:latin typeface="Arial" pitchFamily="34" charset="0"/>
                <a:cs typeface="Arial" pitchFamily="34" charset="0"/>
              </a:rPr>
              <a:t>FlashPlayer</a:t>
            </a:r>
            <a:endParaRPr lang="fr-FR" sz="1800" b="1" dirty="0" smtClean="0">
              <a:latin typeface="Arial" pitchFamily="34" charset="0"/>
              <a:cs typeface="Arial" pitchFamily="34" charset="0"/>
            </a:endParaRPr>
          </a:p>
          <a:p>
            <a:pPr lvl="1"/>
            <a:r>
              <a:rPr lang="fr-FR" sz="1800" b="1" dirty="0" err="1" smtClean="0">
                <a:latin typeface="Arial" pitchFamily="34" charset="0"/>
                <a:cs typeface="Arial" pitchFamily="34" charset="0"/>
              </a:rPr>
              <a:t>Facebook</a:t>
            </a:r>
            <a:r>
              <a:rPr lang="fr-FR" sz="1800" b="1" dirty="0" smtClean="0">
                <a:latin typeface="Arial" pitchFamily="34" charset="0"/>
                <a:cs typeface="Arial" pitchFamily="34" charset="0"/>
              </a:rPr>
              <a:t>, </a:t>
            </a:r>
            <a:r>
              <a:rPr lang="fr-FR" sz="1800" b="1" dirty="0" err="1" smtClean="0">
                <a:latin typeface="Arial" pitchFamily="34" charset="0"/>
                <a:cs typeface="Arial" pitchFamily="34" charset="0"/>
              </a:rPr>
              <a:t>Twitter</a:t>
            </a:r>
            <a:endParaRPr lang="fr-FR" sz="1800" b="1" dirty="0" smtClean="0">
              <a:latin typeface="Arial" pitchFamily="34" charset="0"/>
              <a:cs typeface="Arial" pitchFamily="34" charset="0"/>
            </a:endParaRPr>
          </a:p>
          <a:p>
            <a:pPr lvl="1"/>
            <a:r>
              <a:rPr lang="fr-FR" sz="1800" b="1" dirty="0" err="1" smtClean="0">
                <a:latin typeface="Arial" pitchFamily="34" charset="0"/>
                <a:cs typeface="Arial" pitchFamily="34" charset="0"/>
              </a:rPr>
              <a:t>iPhones</a:t>
            </a:r>
            <a:r>
              <a:rPr lang="fr-FR" sz="1800" b="1" dirty="0" smtClean="0">
                <a:latin typeface="Arial" pitchFamily="34" charset="0"/>
                <a:cs typeface="Arial" pitchFamily="34" charset="0"/>
              </a:rPr>
              <a:t>, </a:t>
            </a:r>
            <a:r>
              <a:rPr lang="fr-FR" sz="1800" b="1" dirty="0" err="1" smtClean="0">
                <a:latin typeface="Arial" pitchFamily="34" charset="0"/>
                <a:cs typeface="Arial" pitchFamily="34" charset="0"/>
              </a:rPr>
              <a:t>Android</a:t>
            </a:r>
            <a:endParaRPr lang="fr-FR" sz="1800" b="1" dirty="0" smtClean="0">
              <a:latin typeface="Arial" pitchFamily="34" charset="0"/>
              <a:cs typeface="Arial" pitchFamily="34" charset="0"/>
            </a:endParaRPr>
          </a:p>
          <a:p>
            <a:pPr lvl="1"/>
            <a:r>
              <a:rPr lang="fr-FR" sz="1800" b="1" dirty="0" smtClean="0">
                <a:latin typeface="Arial" pitchFamily="34" charset="0"/>
                <a:cs typeface="Arial" pitchFamily="34" charset="0"/>
              </a:rPr>
              <a:t>Recherches les plus répandues</a:t>
            </a:r>
          </a:p>
          <a:p>
            <a:pPr lvl="1"/>
            <a:r>
              <a:rPr lang="fr-FR" sz="1800" b="1" dirty="0" smtClean="0">
                <a:latin typeface="Arial" pitchFamily="34" charset="0"/>
                <a:cs typeface="Arial" pitchFamily="34" charset="0"/>
              </a:rPr>
              <a:t>Cloud </a:t>
            </a:r>
            <a:r>
              <a:rPr lang="fr-FR" sz="1800" b="1" dirty="0" err="1" smtClean="0">
                <a:latin typeface="Arial" pitchFamily="34" charset="0"/>
                <a:cs typeface="Arial" pitchFamily="34" charset="0"/>
              </a:rPr>
              <a:t>Computing</a:t>
            </a:r>
            <a:endParaRPr lang="fr-FR" sz="1800" b="1" dirty="0" smtClean="0">
              <a:latin typeface="Arial" pitchFamily="34" charset="0"/>
              <a:cs typeface="Arial" pitchFamily="34" charset="0"/>
            </a:endParaRPr>
          </a:p>
          <a:p>
            <a:pPr lvl="1"/>
            <a:r>
              <a:rPr lang="fr-FR" sz="1800" b="1" dirty="0" smtClean="0">
                <a:latin typeface="Arial" pitchFamily="34" charset="0"/>
                <a:cs typeface="Arial" pitchFamily="34" charset="0"/>
              </a:rPr>
              <a:t>Java</a:t>
            </a:r>
          </a:p>
          <a:p>
            <a:pPr lvl="1"/>
            <a:endParaRPr lang="fr-FR" sz="1200" b="1" kern="0" dirty="0" smtClean="0">
              <a:latin typeface="Arial" pitchFamily="34" charset="0"/>
              <a:cs typeface="Arial" pitchFamily="34" charset="0"/>
            </a:endParaRPr>
          </a:p>
          <a:p>
            <a:r>
              <a:rPr lang="fr-FR" sz="2000" b="1" kern="0" dirty="0" smtClean="0">
                <a:latin typeface="Arial" pitchFamily="34" charset="0"/>
                <a:cs typeface="Arial" pitchFamily="34" charset="0"/>
              </a:rPr>
              <a:t>Ou pas : espionnage industriel, </a:t>
            </a:r>
            <a:r>
              <a:rPr lang="fr-FR" sz="2000" b="1" kern="0" dirty="0" err="1" smtClean="0">
                <a:latin typeface="Arial" pitchFamily="34" charset="0"/>
                <a:cs typeface="Arial" pitchFamily="34" charset="0"/>
              </a:rPr>
              <a:t>cyberguerre</a:t>
            </a:r>
            <a:endParaRPr lang="fr-FR" sz="2000" b="1" i="1" u="sng" kern="0" dirty="0" smtClean="0">
              <a:latin typeface="Arial" pitchFamily="34" charset="0"/>
              <a:cs typeface="Arial" pitchFamily="34" charset="0"/>
            </a:endParaRPr>
          </a:p>
          <a:p>
            <a:pPr lvl="1"/>
            <a:r>
              <a:rPr lang="fr-FR" sz="1800" b="1" dirty="0" smtClean="0">
                <a:latin typeface="Arial" pitchFamily="34" charset="0"/>
                <a:cs typeface="Arial" pitchFamily="34" charset="0"/>
              </a:rPr>
              <a:t>APT : Advanced Persistent </a:t>
            </a:r>
            <a:r>
              <a:rPr lang="fr-FR" sz="1800" b="1" dirty="0" err="1" smtClean="0">
                <a:latin typeface="Arial" pitchFamily="34" charset="0"/>
                <a:cs typeface="Arial" pitchFamily="34" charset="0"/>
              </a:rPr>
              <a:t>Threats</a:t>
            </a:r>
            <a:endParaRPr lang="fr-FR" sz="1800" b="1" dirty="0" smtClean="0">
              <a:latin typeface="Arial" pitchFamily="34" charset="0"/>
              <a:cs typeface="Arial" pitchFamily="34" charset="0"/>
            </a:endParaRPr>
          </a:p>
          <a:p>
            <a:pPr lvl="1"/>
            <a:r>
              <a:rPr lang="fr-FR" sz="1800" b="1" dirty="0" err="1" smtClean="0">
                <a:latin typeface="Arial" pitchFamily="34" charset="0"/>
                <a:cs typeface="Arial" pitchFamily="34" charset="0"/>
              </a:rPr>
              <a:t>Stuxnet</a:t>
            </a:r>
            <a:endParaRPr lang="fr-FR" sz="1800" b="1" dirty="0" smtClean="0">
              <a:latin typeface="Arial" pitchFamily="34" charset="0"/>
              <a:cs typeface="Arial" pitchFamily="34" charset="0"/>
            </a:endParaRPr>
          </a:p>
          <a:p>
            <a:pPr lvl="1"/>
            <a:r>
              <a:rPr lang="fr-FR" sz="1800" b="1" dirty="0" smtClean="0">
                <a:latin typeface="Arial" pitchFamily="34" charset="0"/>
                <a:cs typeface="Arial" pitchFamily="34" charset="0"/>
              </a:rPr>
              <a:t>Systèmes de </a:t>
            </a:r>
            <a:r>
              <a:rPr lang="fr-FR" sz="1800" b="1" dirty="0" err="1" smtClean="0">
                <a:latin typeface="Arial" pitchFamily="34" charset="0"/>
                <a:cs typeface="Arial" pitchFamily="34" charset="0"/>
              </a:rPr>
              <a:t>process</a:t>
            </a:r>
            <a:r>
              <a:rPr lang="fr-FR" sz="1800" b="1" dirty="0" smtClean="0">
                <a:latin typeface="Arial" pitchFamily="34" charset="0"/>
                <a:cs typeface="Arial" pitchFamily="34" charset="0"/>
              </a:rPr>
              <a:t> industriel</a:t>
            </a: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42</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56176" y="1700808"/>
            <a:ext cx="2886075" cy="38290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40241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descr="phon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96136" y="3575273"/>
            <a:ext cx="1584176" cy="1582835"/>
          </a:xfrm>
          <a:prstGeom prst="rect">
            <a:avLst/>
          </a:prstGeom>
          <a:effectLst>
            <a:outerShdw blurRad="50800" dist="38100" dir="2700000" algn="tl" rotWithShape="0">
              <a:prstClr val="black">
                <a:alpha val="40000"/>
              </a:prstClr>
            </a:outerShdw>
          </a:effectLst>
        </p:spPr>
      </p:pic>
      <p:pic>
        <p:nvPicPr>
          <p:cNvPr id="13" name="Image 12" descr="HiResblackhat4.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43808" y="3863305"/>
            <a:ext cx="1440160" cy="1080120"/>
          </a:xfrm>
          <a:prstGeom prst="rect">
            <a:avLst/>
          </a:prstGeom>
          <a:effectLst>
            <a:outerShdw blurRad="50800" dist="38100" dir="2700000" algn="tl" rotWithShape="0">
              <a:prstClr val="black">
                <a:alpha val="40000"/>
              </a:prstClr>
            </a:outerShdw>
          </a:effectLst>
        </p:spPr>
      </p:pic>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Attaque Web en 6 Etapes</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43</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9" name="Image 8" descr="leurre.jpg"/>
          <p:cNvPicPr>
            <a:picLocks noChangeAspect="1"/>
          </p:cNvPicPr>
          <p:nvPr/>
        </p:nvPicPr>
        <p:blipFill>
          <a:blip r:embed="rId5" cstate="print"/>
          <a:stretch>
            <a:fillRect/>
          </a:stretch>
        </p:blipFill>
        <p:spPr>
          <a:xfrm rot="5400000">
            <a:off x="-590550" y="4021807"/>
            <a:ext cx="2085975" cy="904875"/>
          </a:xfrm>
          <a:prstGeom prst="rect">
            <a:avLst/>
          </a:prstGeom>
          <a:effectLst>
            <a:outerShdw blurRad="50800" dist="38100" dir="2700000" algn="tl" rotWithShape="0">
              <a:prstClr val="black">
                <a:alpha val="40000"/>
              </a:prstClr>
            </a:outerShdw>
          </a:effectLst>
        </p:spPr>
      </p:pic>
      <p:graphicFrame>
        <p:nvGraphicFramePr>
          <p:cNvPr id="8" name="Tableau 7"/>
          <p:cNvGraphicFramePr>
            <a:graphicFrameLocks noGrp="1"/>
          </p:cNvGraphicFramePr>
          <p:nvPr/>
        </p:nvGraphicFramePr>
        <p:xfrm>
          <a:off x="251520" y="1127001"/>
          <a:ext cx="8640960" cy="2072640"/>
        </p:xfrm>
        <a:graphic>
          <a:graphicData uri="http://schemas.openxmlformats.org/drawingml/2006/table">
            <a:tbl>
              <a:tblPr firstRow="1" bandRow="1">
                <a:tableStyleId>{5C22544A-7EE6-4342-B048-85BDC9FD1C3A}</a:tableStyleId>
              </a:tblPr>
              <a:tblGrid>
                <a:gridCol w="936104">
                  <a:extLst>
                    <a:ext uri="{9D8B030D-6E8A-4147-A177-3AD203B41FA5}">
                      <a16:colId xmlns:a16="http://schemas.microsoft.com/office/drawing/2014/main" xmlns="" val="20000"/>
                    </a:ext>
                  </a:extLst>
                </a:gridCol>
                <a:gridCol w="1512168">
                  <a:extLst>
                    <a:ext uri="{9D8B030D-6E8A-4147-A177-3AD203B41FA5}">
                      <a16:colId xmlns:a16="http://schemas.microsoft.com/office/drawing/2014/main" xmlns="" val="20001"/>
                    </a:ext>
                  </a:extLst>
                </a:gridCol>
                <a:gridCol w="1728192">
                  <a:extLst>
                    <a:ext uri="{9D8B030D-6E8A-4147-A177-3AD203B41FA5}">
                      <a16:colId xmlns:a16="http://schemas.microsoft.com/office/drawing/2014/main" xmlns="" val="20002"/>
                    </a:ext>
                  </a:extLst>
                </a:gridCol>
                <a:gridCol w="1440160">
                  <a:extLst>
                    <a:ext uri="{9D8B030D-6E8A-4147-A177-3AD203B41FA5}">
                      <a16:colId xmlns:a16="http://schemas.microsoft.com/office/drawing/2014/main" xmlns="" val="20003"/>
                    </a:ext>
                  </a:extLst>
                </a:gridCol>
                <a:gridCol w="1584176">
                  <a:extLst>
                    <a:ext uri="{9D8B030D-6E8A-4147-A177-3AD203B41FA5}">
                      <a16:colId xmlns:a16="http://schemas.microsoft.com/office/drawing/2014/main" xmlns="" val="20004"/>
                    </a:ext>
                  </a:extLst>
                </a:gridCol>
                <a:gridCol w="1440160">
                  <a:extLst>
                    <a:ext uri="{9D8B030D-6E8A-4147-A177-3AD203B41FA5}">
                      <a16:colId xmlns:a16="http://schemas.microsoft.com/office/drawing/2014/main" xmlns="" val="20005"/>
                    </a:ext>
                  </a:extLst>
                </a:gridCol>
              </a:tblGrid>
              <a:tr h="2830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b="1" kern="0" dirty="0" smtClean="0">
                          <a:latin typeface="Arial" pitchFamily="34" charset="0"/>
                          <a:cs typeface="Arial" pitchFamily="34" charset="0"/>
                        </a:rPr>
                        <a:t>1.</a:t>
                      </a:r>
                    </a:p>
                  </a:txBody>
                  <a:tcPr/>
                </a:tc>
                <a:tc>
                  <a:txBody>
                    <a:bodyPr/>
                    <a:lstStyle/>
                    <a:p>
                      <a:pPr algn="ctr"/>
                      <a:r>
                        <a:rPr lang="fr-FR" sz="2400" dirty="0" smtClean="0"/>
                        <a:t>2.</a:t>
                      </a:r>
                      <a:endParaRPr lang="fr-FR" sz="2400" dirty="0"/>
                    </a:p>
                  </a:txBody>
                  <a:tcPr/>
                </a:tc>
                <a:tc>
                  <a:txBody>
                    <a:bodyPr/>
                    <a:lstStyle/>
                    <a:p>
                      <a:pPr algn="ctr"/>
                      <a:r>
                        <a:rPr lang="fr-FR" sz="2400" dirty="0" smtClean="0"/>
                        <a:t>3.</a:t>
                      </a:r>
                      <a:endParaRPr lang="fr-FR" sz="2400" dirty="0"/>
                    </a:p>
                  </a:txBody>
                  <a:tcPr/>
                </a:tc>
                <a:tc>
                  <a:txBody>
                    <a:bodyPr/>
                    <a:lstStyle/>
                    <a:p>
                      <a:pPr algn="ctr"/>
                      <a:r>
                        <a:rPr lang="fr-FR" sz="2400" dirty="0" smtClean="0"/>
                        <a:t>4.</a:t>
                      </a:r>
                      <a:endParaRPr lang="fr-FR" sz="2400" dirty="0"/>
                    </a:p>
                  </a:txBody>
                  <a:tcPr/>
                </a:tc>
                <a:tc>
                  <a:txBody>
                    <a:bodyPr/>
                    <a:lstStyle/>
                    <a:p>
                      <a:pPr algn="ctr"/>
                      <a:r>
                        <a:rPr lang="fr-FR" sz="2400" dirty="0" smtClean="0"/>
                        <a:t>5.</a:t>
                      </a:r>
                      <a:endParaRPr lang="fr-FR" sz="2400" dirty="0"/>
                    </a:p>
                  </a:txBody>
                  <a:tcPr/>
                </a:tc>
                <a:tc>
                  <a:txBody>
                    <a:bodyPr/>
                    <a:lstStyle/>
                    <a:p>
                      <a:pPr algn="ctr"/>
                      <a:r>
                        <a:rPr lang="fr-FR" sz="2400" dirty="0" smtClean="0"/>
                        <a:t>6.</a:t>
                      </a:r>
                      <a:endParaRPr lang="fr-FR" sz="2400" dirty="0"/>
                    </a:p>
                  </a:txBody>
                  <a:tcPr/>
                </a:tc>
                <a:extLst>
                  <a:ext uri="{0D108BD9-81ED-4DB2-BD59-A6C34878D82A}">
                    <a16:rowId xmlns:a16="http://schemas.microsoft.com/office/drawing/2014/main" xmlns="" val="10000"/>
                  </a:ext>
                </a:extLst>
              </a:tr>
              <a:tr h="2830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0" dirty="0" smtClean="0">
                          <a:latin typeface="Arial" pitchFamily="34" charset="0"/>
                          <a:cs typeface="Arial" pitchFamily="34" charset="0"/>
                        </a:rPr>
                        <a:t>Leurre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0" dirty="0" smtClean="0">
                          <a:latin typeface="Arial" pitchFamily="34" charset="0"/>
                          <a:cs typeface="Arial" pitchFamily="34" charset="0"/>
                        </a:rPr>
                        <a:t>Redirection </a:t>
                      </a:r>
                      <a:r>
                        <a:rPr lang="fr-FR" sz="1600" b="1" kern="0" dirty="0" smtClean="0">
                          <a:latin typeface="Arial" pitchFamily="34" charset="0"/>
                          <a:cs typeface="Arial" pitchFamily="34" charset="0"/>
                        </a:rPr>
                        <a:t>vers site infecté</a:t>
                      </a:r>
                      <a:endParaRPr lang="fr-FR" sz="1800" b="1" kern="0" dirty="0" smtClean="0">
                        <a:latin typeface="Arial" pitchFamily="34" charset="0"/>
                        <a:cs typeface="Arial" pitchFamily="34" charset="0"/>
                      </a:endParaRP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0" dirty="0" smtClean="0">
                          <a:latin typeface="Arial" pitchFamily="34" charset="0"/>
                          <a:cs typeface="Arial" pitchFamily="34" charset="0"/>
                        </a:rPr>
                        <a:t>Exploit Kit </a:t>
                      </a:r>
                      <a:r>
                        <a:rPr lang="fr-FR" sz="1600" b="1" kern="0" dirty="0" smtClean="0">
                          <a:latin typeface="Arial" pitchFamily="34" charset="0"/>
                          <a:cs typeface="Arial" pitchFamily="34" charset="0"/>
                        </a:rPr>
                        <a:t>identifie les vulnérabilités de l’ordinateur</a:t>
                      </a:r>
                      <a:endParaRPr lang="fr-FR" sz="1800" b="1" kern="0" dirty="0" smtClean="0">
                        <a:latin typeface="Arial" pitchFamily="34" charset="0"/>
                        <a:cs typeface="Arial" pitchFamily="34" charset="0"/>
                      </a:endParaRP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0" dirty="0" smtClean="0">
                          <a:latin typeface="Arial" pitchFamily="34" charset="0"/>
                          <a:cs typeface="Arial" pitchFamily="34" charset="0"/>
                        </a:rPr>
                        <a:t>Installation du virus</a:t>
                      </a:r>
                      <a:endParaRPr lang="fr-FR" sz="1800" b="1" kern="0" dirty="0" smtClean="0">
                        <a:latin typeface="Arial" pitchFamily="34" charset="0"/>
                        <a:cs typeface="Arial" pitchFamily="34" charset="0"/>
                      </a:endParaRP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0" dirty="0" smtClean="0">
                          <a:latin typeface="Arial" pitchFamily="34" charset="0"/>
                          <a:cs typeface="Arial" pitchFamily="34" charset="0"/>
                        </a:rPr>
                        <a:t>Call Home</a:t>
                      </a:r>
                      <a:r>
                        <a:rPr lang="fr-FR" sz="1800" b="1" kern="0" baseline="0" dirty="0" smtClean="0">
                          <a:latin typeface="Arial" pitchFamily="34" charset="0"/>
                          <a:cs typeface="Arial" pitchFamily="34" charset="0"/>
                        </a:rPr>
                        <a:t> </a:t>
                      </a:r>
                      <a:r>
                        <a:rPr lang="fr-FR" sz="1600" b="1" kern="0" dirty="0" smtClean="0">
                          <a:latin typeface="Arial" pitchFamily="34" charset="0"/>
                          <a:cs typeface="Arial" pitchFamily="34" charset="0"/>
                        </a:rPr>
                        <a:t>Connexion avec les systèmes du pirate</a:t>
                      </a:r>
                      <a:endParaRPr lang="fr-FR" sz="1800" b="1" kern="0" dirty="0" smtClean="0">
                        <a:latin typeface="Arial" pitchFamily="34" charset="0"/>
                        <a:cs typeface="Arial" pitchFamily="34" charset="0"/>
                      </a:endParaRPr>
                    </a:p>
                    <a:p>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kern="0" dirty="0" smtClean="0">
                          <a:latin typeface="Arial" pitchFamily="34" charset="0"/>
                          <a:cs typeface="Arial" pitchFamily="34" charset="0"/>
                        </a:rPr>
                        <a:t>Vol de données</a:t>
                      </a:r>
                    </a:p>
                    <a:p>
                      <a:endParaRPr lang="fr-FR" dirty="0"/>
                    </a:p>
                  </a:txBody>
                  <a:tcPr/>
                </a:tc>
                <a:extLst>
                  <a:ext uri="{0D108BD9-81ED-4DB2-BD59-A6C34878D82A}">
                    <a16:rowId xmlns:a16="http://schemas.microsoft.com/office/drawing/2014/main" xmlns="" val="10001"/>
                  </a:ext>
                </a:extLst>
              </a:tr>
            </a:tbl>
          </a:graphicData>
        </a:graphic>
      </p:graphicFrame>
      <p:pic>
        <p:nvPicPr>
          <p:cNvPr id="12" name="Image 11" descr="redirect_url_big.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15617" y="3647281"/>
            <a:ext cx="1513562" cy="1296144"/>
          </a:xfrm>
          <a:prstGeom prst="rect">
            <a:avLst/>
          </a:prstGeom>
          <a:effectLst>
            <a:outerShdw blurRad="50800" dist="38100" dir="2700000" algn="tl" rotWithShape="0">
              <a:prstClr val="black">
                <a:alpha val="40000"/>
              </a:prstClr>
            </a:outerShdw>
          </a:effectLst>
        </p:spPr>
      </p:pic>
      <p:pic>
        <p:nvPicPr>
          <p:cNvPr id="14" name="Image 13" descr="biohazar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99992" y="3863306"/>
            <a:ext cx="1234422" cy="1080119"/>
          </a:xfrm>
          <a:prstGeom prst="rect">
            <a:avLst/>
          </a:prstGeom>
          <a:effectLst>
            <a:outerShdw blurRad="50800" dist="38100" dir="2700000" algn="tl" rotWithShape="0">
              <a:prstClr val="black">
                <a:alpha val="40000"/>
              </a:prstClr>
            </a:outerShdw>
          </a:effectLst>
        </p:spPr>
      </p:pic>
      <p:pic>
        <p:nvPicPr>
          <p:cNvPr id="24" name="Image 23" descr="sac d'or.gif"/>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424539" y="3824859"/>
            <a:ext cx="1611957" cy="11905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73593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checkerboard(across)">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1"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heel(4)">
                                      <p:cBhvr>
                                        <p:cTn id="22" dur="10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ox(in)">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blinds(horizontal)">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 Fraude au président »</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44</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1520" y="764704"/>
            <a:ext cx="5200650" cy="479107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07904" y="3130897"/>
            <a:ext cx="5343525" cy="214312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3178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 Fraude au président »</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45</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1560" y="1052736"/>
            <a:ext cx="3885406" cy="411946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e 1"/>
          <p:cNvGrpSpPr/>
          <p:nvPr/>
        </p:nvGrpSpPr>
        <p:grpSpPr>
          <a:xfrm>
            <a:off x="4932040" y="2306028"/>
            <a:ext cx="4032448" cy="3302376"/>
            <a:chOff x="4932040" y="2306028"/>
            <a:chExt cx="4032448" cy="3302376"/>
          </a:xfrm>
        </p:grpSpPr>
        <p:sp>
          <p:nvSpPr>
            <p:cNvPr id="9" name="ZoneTexte 8"/>
            <p:cNvSpPr txBox="1"/>
            <p:nvPr/>
          </p:nvSpPr>
          <p:spPr>
            <a:xfrm>
              <a:off x="4932040" y="2306028"/>
              <a:ext cx="4032448" cy="2554545"/>
            </a:xfrm>
            <a:prstGeom prst="rect">
              <a:avLst/>
            </a:prstGeom>
            <a:solidFill>
              <a:schemeClr val="bg1">
                <a:lumMod val="95000"/>
              </a:schemeClr>
            </a:solidFill>
            <a:ln>
              <a:noFill/>
            </a:ln>
            <a:effectLst>
              <a:outerShdw blurRad="127000" dist="38100" dir="2700000" algn="ctr">
                <a:srgbClr val="000000">
                  <a:alpha val="45000"/>
                </a:srgbClr>
              </a:outerShdw>
            </a:effectLst>
            <a:scene3d>
              <a:camera prst="perspectiveRight"/>
              <a:lightRig rig="soft" dir="t">
                <a:rot lat="0" lon="0" rev="0"/>
              </a:lightRig>
            </a:scene3d>
            <a:sp3d prstMaterial="translucentPowder">
              <a:bevelT w="203200" h="50800" prst="softRound"/>
            </a:sp3d>
          </p:spPr>
          <p:txBody>
            <a:bodyPr wrap="square" rtlCol="0">
              <a:spAutoFit/>
            </a:bodyPr>
            <a:lstStyle/>
            <a:p>
              <a:r>
                <a:rPr lang="fr-FR" sz="1600" dirty="0" smtClean="0">
                  <a:latin typeface="Britannic Bold" pitchFamily="34" charset="0"/>
                </a:rPr>
                <a:t>« La « Fraude au président » représentait début 2015 plus de 400 millions d’euros de dommages pour les entreprises qui en ont été victime. Les tentatives – et les réussites – sont désormais quotidiennes. Au départ, il s’agissait plutôt de sociétés du CAC 40, parce qu’elles sont plus faciles à cerner par les fraudeurs, mais aujourd’hui les PME et les TPE sont également touchées. »</a:t>
              </a:r>
              <a:endParaRPr lang="fr-FR" sz="1600" dirty="0">
                <a:latin typeface="Britannic Bold" pitchFamily="34" charset="0"/>
              </a:endParaRPr>
            </a:p>
          </p:txBody>
        </p:sp>
        <p:sp>
          <p:nvSpPr>
            <p:cNvPr id="10" name="Rectangle 9"/>
            <p:cNvSpPr/>
            <p:nvPr/>
          </p:nvSpPr>
          <p:spPr>
            <a:xfrm>
              <a:off x="4932040" y="5085184"/>
              <a:ext cx="2664296" cy="523220"/>
            </a:xfrm>
            <a:prstGeom prst="rect">
              <a:avLst/>
            </a:prstGeom>
          </p:spPr>
          <p:txBody>
            <a:bodyPr wrap="square">
              <a:spAutoFit/>
            </a:bodyPr>
            <a:lstStyle/>
            <a:p>
              <a:r>
                <a:rPr lang="fr-FR" sz="1400" i="1" dirty="0" smtClean="0"/>
                <a:t>W. </a:t>
              </a:r>
              <a:r>
                <a:rPr lang="fr-FR" sz="1400" i="1" dirty="0" err="1" smtClean="0"/>
                <a:t>Dubost</a:t>
              </a:r>
              <a:r>
                <a:rPr lang="fr-FR" sz="1400" i="1" dirty="0" smtClean="0"/>
                <a:t>, Fédération bancaire française. Août 2015</a:t>
              </a:r>
              <a:endParaRPr lang="fr-FR" sz="1400" i="1" dirty="0"/>
            </a:p>
          </p:txBody>
        </p:sp>
      </p:grpSp>
    </p:spTree>
    <p:extLst>
      <p:ext uri="{BB962C8B-B14F-4D97-AF65-F5344CB8AC3E}">
        <p14:creationId xmlns:p14="http://schemas.microsoft.com/office/powerpoint/2010/main" val="1860359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a:solidFill>
                  <a:schemeClr val="tx1"/>
                </a:solidFill>
                <a:latin typeface="+mn-lt"/>
                <a:ea typeface="+mn-ea"/>
              </a:rPr>
              <a:t>Agenda</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46</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sp>
        <p:nvSpPr>
          <p:cNvPr id="9" name="ZoneTexte 8"/>
          <p:cNvSpPr txBox="1"/>
          <p:nvPr/>
        </p:nvSpPr>
        <p:spPr>
          <a:xfrm>
            <a:off x="395536" y="1048668"/>
            <a:ext cx="8136904" cy="3046988"/>
          </a:xfrm>
          <a:prstGeom prst="rect">
            <a:avLst/>
          </a:prstGeom>
          <a:noFill/>
        </p:spPr>
        <p:txBody>
          <a:bodyPr wrap="square" rtlCol="0">
            <a:spAutoFit/>
          </a:bodyPr>
          <a:lstStyle/>
          <a:p>
            <a:pPr marL="342900" lvl="1" indent="-342900">
              <a:buFont typeface="+mj-lt"/>
              <a:buAutoNum type="arabicPeriod"/>
            </a:pPr>
            <a:r>
              <a:rPr lang="fr-FR" sz="2400" dirty="0" smtClean="0">
                <a:solidFill>
                  <a:schemeClr val="accent5">
                    <a:lumMod val="50000"/>
                  </a:schemeClr>
                </a:solidFill>
              </a:rPr>
              <a:t>Contexte</a:t>
            </a:r>
          </a:p>
          <a:p>
            <a:pPr marL="342900" lvl="1" indent="-342900">
              <a:buFont typeface="+mj-lt"/>
              <a:buAutoNum type="arabicPeriod"/>
            </a:pPr>
            <a:r>
              <a:rPr lang="fr-FR" sz="2400" dirty="0" smtClean="0">
                <a:solidFill>
                  <a:schemeClr val="accent5">
                    <a:lumMod val="50000"/>
                  </a:schemeClr>
                </a:solidFill>
              </a:rPr>
              <a:t>Les Entreprises et les Systèmes d’Information</a:t>
            </a:r>
          </a:p>
          <a:p>
            <a:pPr marL="342900" lvl="1" indent="-342900">
              <a:buFont typeface="+mj-lt"/>
              <a:buAutoNum type="arabicPeriod"/>
            </a:pPr>
            <a:r>
              <a:rPr lang="fr-FR" sz="2400" dirty="0" smtClean="0">
                <a:solidFill>
                  <a:schemeClr val="accent5">
                    <a:lumMod val="50000"/>
                  </a:schemeClr>
                </a:solidFill>
              </a:rPr>
              <a:t>Nouveaux Enjeux, Nouvelles Menaces , Nouveaux Usages</a:t>
            </a:r>
          </a:p>
          <a:p>
            <a:pPr marL="342900" lvl="1" indent="-342900">
              <a:buFont typeface="+mj-lt"/>
              <a:buAutoNum type="arabicPeriod"/>
            </a:pPr>
            <a:r>
              <a:rPr lang="fr-FR" sz="2400" dirty="0" smtClean="0">
                <a:solidFill>
                  <a:schemeClr val="accent5">
                    <a:lumMod val="50000"/>
                  </a:schemeClr>
                </a:solidFill>
              </a:rPr>
              <a:t>Principales Menaces</a:t>
            </a:r>
          </a:p>
          <a:p>
            <a:pPr marL="342900" lvl="1" indent="-342900">
              <a:buFont typeface="+mj-lt"/>
              <a:buAutoNum type="arabicPeriod"/>
            </a:pPr>
            <a:r>
              <a:rPr lang="fr-FR" sz="2400" b="1" dirty="0" smtClean="0"/>
              <a:t>Les Grands Principes de la Sécurité Informatique</a:t>
            </a:r>
          </a:p>
          <a:p>
            <a:pPr marL="342900" lvl="1" indent="-342900">
              <a:buFont typeface="+mj-lt"/>
              <a:buAutoNum type="arabicPeriod"/>
            </a:pPr>
            <a:r>
              <a:rPr lang="fr-FR" sz="2400" dirty="0" smtClean="0">
                <a:solidFill>
                  <a:schemeClr val="accent5">
                    <a:lumMod val="50000"/>
                  </a:schemeClr>
                </a:solidFill>
              </a:rPr>
              <a:t>Responsable Sécurité du Système d’Information</a:t>
            </a:r>
          </a:p>
          <a:p>
            <a:pPr marL="342900" lvl="1" indent="-342900">
              <a:buFont typeface="+mj-lt"/>
              <a:buAutoNum type="arabicPeriod"/>
            </a:pPr>
            <a:r>
              <a:rPr lang="fr-FR" sz="2400" dirty="0" smtClean="0">
                <a:solidFill>
                  <a:schemeClr val="accent5">
                    <a:lumMod val="50000"/>
                  </a:schemeClr>
                </a:solidFill>
              </a:rPr>
              <a:t>Le Cloud </a:t>
            </a:r>
            <a:r>
              <a:rPr lang="fr-FR" sz="2400" dirty="0" err="1" smtClean="0">
                <a:solidFill>
                  <a:schemeClr val="accent5">
                    <a:lumMod val="50000"/>
                  </a:schemeClr>
                </a:solidFill>
              </a:rPr>
              <a:t>Computing</a:t>
            </a:r>
            <a:endParaRPr lang="fr-FR" sz="2400" dirty="0" smtClean="0">
              <a:solidFill>
                <a:schemeClr val="accent5">
                  <a:lumMod val="50000"/>
                </a:schemeClr>
              </a:solidFill>
            </a:endParaRPr>
          </a:p>
          <a:p>
            <a:pPr marL="342900" lvl="1" indent="-342900">
              <a:buFont typeface="+mj-lt"/>
              <a:buAutoNum type="arabicPeriod"/>
            </a:pPr>
            <a:r>
              <a:rPr lang="fr-FR" sz="2400" dirty="0" smtClean="0">
                <a:solidFill>
                  <a:schemeClr val="accent5">
                    <a:lumMod val="50000"/>
                  </a:schemeClr>
                </a:solidFill>
              </a:rPr>
              <a:t>Conclusion</a:t>
            </a:r>
          </a:p>
        </p:txBody>
      </p:sp>
    </p:spTree>
    <p:extLst>
      <p:ext uri="{BB962C8B-B14F-4D97-AF65-F5344CB8AC3E}">
        <p14:creationId xmlns:p14="http://schemas.microsoft.com/office/powerpoint/2010/main" val="2357531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Les Grands Principes de la Sécurité</a:t>
            </a:r>
            <a:endParaRPr lang="en-US" sz="2800" b="1" dirty="0">
              <a:solidFill>
                <a:schemeClr val="tx1"/>
              </a:solidFill>
              <a:latin typeface="+mn-lt"/>
              <a:ea typeface="+mn-ea"/>
            </a:endParaRPr>
          </a:p>
        </p:txBody>
      </p:sp>
      <p:sp>
        <p:nvSpPr>
          <p:cNvPr id="5" name="Espace réservé du contenu 4"/>
          <p:cNvSpPr>
            <a:spLocks noGrp="1"/>
          </p:cNvSpPr>
          <p:nvPr>
            <p:ph idx="1"/>
          </p:nvPr>
        </p:nvSpPr>
        <p:spPr>
          <a:xfrm>
            <a:off x="257886" y="1043792"/>
            <a:ext cx="6474354" cy="4905488"/>
          </a:xfrm>
        </p:spPr>
        <p:txBody>
          <a:bodyPr>
            <a:normAutofit/>
          </a:bodyPr>
          <a:lstStyle/>
          <a:p>
            <a:pPr marL="342900" lvl="1" indent="-342900">
              <a:buFont typeface="Arial" pitchFamily="34" charset="0"/>
              <a:buChar char="•"/>
            </a:pPr>
            <a:r>
              <a:rPr lang="fr-FR" sz="2000" b="1" kern="0" dirty="0" smtClean="0">
                <a:latin typeface="Arial" pitchFamily="34" charset="0"/>
                <a:cs typeface="Arial" pitchFamily="34" charset="0"/>
              </a:rPr>
              <a:t>Confidentialité</a:t>
            </a:r>
          </a:p>
          <a:p>
            <a:pPr lvl="1"/>
            <a:r>
              <a:rPr lang="fr-FR" sz="1800" b="1" dirty="0" smtClean="0">
                <a:latin typeface="Arial" pitchFamily="34" charset="0"/>
                <a:cs typeface="Arial" pitchFamily="34" charset="0"/>
              </a:rPr>
              <a:t>l’information ne doit être accessible qu’aux personnes autorisées à y accéder,</a:t>
            </a:r>
          </a:p>
          <a:p>
            <a:pPr lvl="1"/>
            <a:r>
              <a:rPr lang="fr-FR" sz="1800" b="1" dirty="0" smtClean="0">
                <a:latin typeface="Arial" pitchFamily="34" charset="0"/>
                <a:cs typeface="Arial" pitchFamily="34" charset="0"/>
              </a:rPr>
              <a:t>elle doit demeurer indéchiffrable pour les autres,</a:t>
            </a:r>
          </a:p>
          <a:p>
            <a:pPr lvl="1"/>
            <a:r>
              <a:rPr lang="fr-FR" sz="1800" b="1" dirty="0" smtClean="0">
                <a:latin typeface="Arial" pitchFamily="34" charset="0"/>
                <a:cs typeface="Arial" pitchFamily="34" charset="0"/>
              </a:rPr>
              <a:t>cela reste vrai pendant les transferts.</a:t>
            </a:r>
          </a:p>
          <a:p>
            <a:pPr lvl="1"/>
            <a:endParaRPr lang="fr-FR" sz="1800" b="1" dirty="0" smtClean="0">
              <a:latin typeface="Arial" pitchFamily="34" charset="0"/>
              <a:cs typeface="Arial" pitchFamily="34" charset="0"/>
            </a:endParaRPr>
          </a:p>
          <a:p>
            <a:pPr lvl="1"/>
            <a:endParaRPr lang="fr-FR" sz="1800" b="1" dirty="0" smtClean="0">
              <a:latin typeface="Arial" pitchFamily="34" charset="0"/>
              <a:cs typeface="Arial" pitchFamily="34" charset="0"/>
            </a:endParaRPr>
          </a:p>
          <a:p>
            <a:pPr marL="342900" lvl="1" indent="-342900">
              <a:buFont typeface="Arial" pitchFamily="34" charset="0"/>
              <a:buChar char="•"/>
            </a:pPr>
            <a:r>
              <a:rPr lang="fr-FR" sz="2000" b="1" kern="0" dirty="0" smtClean="0">
                <a:latin typeface="Arial" pitchFamily="34" charset="0"/>
                <a:cs typeface="Arial" pitchFamily="34" charset="0"/>
              </a:rPr>
              <a:t>Intégrité</a:t>
            </a:r>
          </a:p>
          <a:p>
            <a:pPr lvl="1"/>
            <a:r>
              <a:rPr lang="fr-FR" sz="1800" b="1" dirty="0" smtClean="0">
                <a:latin typeface="Arial" pitchFamily="34" charset="0"/>
                <a:cs typeface="Arial" pitchFamily="34" charset="0"/>
              </a:rPr>
              <a:t>les données sont bien celles qu’elles sont censées être,</a:t>
            </a:r>
          </a:p>
          <a:p>
            <a:pPr lvl="1"/>
            <a:r>
              <a:rPr lang="fr-FR" sz="1800" b="1" dirty="0" smtClean="0">
                <a:latin typeface="Arial" pitchFamily="34" charset="0"/>
                <a:cs typeface="Arial" pitchFamily="34" charset="0"/>
              </a:rPr>
              <a:t>Possibilité de déterminer si les données n’ont pas été modifiées (volontairement ou non) pendant un traitement ou un transfert.</a:t>
            </a:r>
          </a:p>
          <a:p>
            <a:pPr lvl="1"/>
            <a:endParaRPr lang="fr-FR" sz="1800" b="1" dirty="0" smtClean="0">
              <a:latin typeface="Arial" pitchFamily="34" charset="0"/>
              <a:cs typeface="Arial" pitchFamily="34" charset="0"/>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47</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8" name="Image 7" descr="img_privacy.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48264" y="1340768"/>
            <a:ext cx="1653034" cy="1577100"/>
          </a:xfrm>
          <a:prstGeom prst="rect">
            <a:avLst/>
          </a:prstGeom>
          <a:effectLst>
            <a:outerShdw blurRad="50800" dist="38100" dir="2700000" algn="tl" rotWithShape="0">
              <a:prstClr val="black">
                <a:alpha val="40000"/>
              </a:prstClr>
            </a:outerShdw>
          </a:effectLst>
        </p:spPr>
      </p:pic>
      <p:pic>
        <p:nvPicPr>
          <p:cNvPr id="9" name="Image 8" descr="jocon2.jpg"/>
          <p:cNvPicPr>
            <a:picLocks noChangeAspect="1"/>
          </p:cNvPicPr>
          <p:nvPr/>
        </p:nvPicPr>
        <p:blipFill>
          <a:blip r:embed="rId4" cstate="print"/>
          <a:stretch>
            <a:fillRect/>
          </a:stretch>
        </p:blipFill>
        <p:spPr>
          <a:xfrm>
            <a:off x="6876256" y="3861048"/>
            <a:ext cx="1809750" cy="17335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56140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Les Grands Principes de la Sécurité</a:t>
            </a:r>
            <a:endParaRPr lang="en-US" sz="2800" b="1" dirty="0">
              <a:solidFill>
                <a:schemeClr val="tx1"/>
              </a:solidFill>
              <a:latin typeface="+mn-lt"/>
              <a:ea typeface="+mn-ea"/>
            </a:endParaRPr>
          </a:p>
        </p:txBody>
      </p:sp>
      <p:sp>
        <p:nvSpPr>
          <p:cNvPr id="5" name="Espace réservé du contenu 4"/>
          <p:cNvSpPr>
            <a:spLocks noGrp="1"/>
          </p:cNvSpPr>
          <p:nvPr>
            <p:ph idx="1"/>
          </p:nvPr>
        </p:nvSpPr>
        <p:spPr>
          <a:xfrm>
            <a:off x="257886" y="1043792"/>
            <a:ext cx="6690378" cy="4905488"/>
          </a:xfrm>
        </p:spPr>
        <p:txBody>
          <a:bodyPr>
            <a:normAutofit/>
          </a:bodyPr>
          <a:lstStyle/>
          <a:p>
            <a:pPr marL="342900" lvl="1" indent="-342900">
              <a:buFont typeface="Arial" pitchFamily="34" charset="0"/>
              <a:buChar char="•"/>
            </a:pPr>
            <a:r>
              <a:rPr lang="fr-FR" sz="2000" b="1" kern="0" dirty="0" smtClean="0">
                <a:latin typeface="Arial" pitchFamily="34" charset="0"/>
                <a:cs typeface="Arial" pitchFamily="34" charset="0"/>
              </a:rPr>
              <a:t>Disponibilité</a:t>
            </a:r>
          </a:p>
          <a:p>
            <a:pPr lvl="1"/>
            <a:r>
              <a:rPr lang="fr-FR" sz="1800" b="1" dirty="0" smtClean="0">
                <a:latin typeface="Arial" pitchFamily="34" charset="0"/>
                <a:cs typeface="Arial" pitchFamily="34" charset="0"/>
              </a:rPr>
              <a:t>Maintien du bon fonctionnement du système d'information pour garantir l'accès à un service ou à des ressources</a:t>
            </a:r>
          </a:p>
          <a:p>
            <a:pPr lvl="1"/>
            <a:r>
              <a:rPr lang="fr-FR" sz="1800" b="1" dirty="0" smtClean="0">
                <a:latin typeface="Arial" pitchFamily="34" charset="0"/>
                <a:cs typeface="Arial" pitchFamily="34" charset="0"/>
              </a:rPr>
              <a:t>Accès aux informations et aux ressources associées, par les utilisateurs autorisés, lorsqu’ils en ont besoin.</a:t>
            </a:r>
          </a:p>
          <a:p>
            <a:pPr lvl="1"/>
            <a:endParaRPr lang="fr-FR" sz="1800" b="1" dirty="0" smtClean="0">
              <a:latin typeface="Arial" pitchFamily="34" charset="0"/>
              <a:cs typeface="Arial" pitchFamily="34" charset="0"/>
            </a:endParaRPr>
          </a:p>
          <a:p>
            <a:pPr lvl="1"/>
            <a:endParaRPr lang="fr-FR" sz="1800" b="1" dirty="0" smtClean="0">
              <a:latin typeface="Arial" pitchFamily="34" charset="0"/>
              <a:cs typeface="Arial" pitchFamily="34" charset="0"/>
            </a:endParaRPr>
          </a:p>
          <a:p>
            <a:pPr marL="342900" lvl="1" indent="-342900">
              <a:buFont typeface="Arial" pitchFamily="34" charset="0"/>
              <a:buChar char="•"/>
            </a:pPr>
            <a:r>
              <a:rPr lang="fr-FR" sz="2000" b="1" kern="0" dirty="0" smtClean="0">
                <a:latin typeface="Arial" pitchFamily="34" charset="0"/>
                <a:cs typeface="Arial" pitchFamily="34" charset="0"/>
              </a:rPr>
              <a:t>Non répudiation (Traçabilité, Preuve)</a:t>
            </a:r>
          </a:p>
          <a:p>
            <a:pPr lvl="1"/>
            <a:r>
              <a:rPr lang="fr-FR" sz="1800" b="1" dirty="0" smtClean="0">
                <a:latin typeface="Arial" pitchFamily="34" charset="0"/>
                <a:cs typeface="Arial" pitchFamily="34" charset="0"/>
              </a:rPr>
              <a:t>Garantie qu'une transaction ne peut être reniée</a:t>
            </a:r>
          </a:p>
          <a:p>
            <a:pPr lvl="1"/>
            <a:r>
              <a:rPr lang="fr-FR" sz="1800" b="1" dirty="0" smtClean="0">
                <a:latin typeface="Arial" pitchFamily="34" charset="0"/>
                <a:cs typeface="Arial" pitchFamily="34" charset="0"/>
              </a:rPr>
              <a:t>Maintien d’un audit des accès, actions ou échanges réalisés, en vue de contrôles ou de recherches de preuves.</a:t>
            </a:r>
          </a:p>
          <a:p>
            <a:pPr lvl="1"/>
            <a:endParaRPr lang="fr-FR" sz="1800" b="1" dirty="0" smtClean="0">
              <a:latin typeface="Arial" pitchFamily="34" charset="0"/>
              <a:cs typeface="Arial" pitchFamily="34" charset="0"/>
            </a:endParaRPr>
          </a:p>
          <a:p>
            <a:pPr lvl="1"/>
            <a:endParaRPr lang="fr-FR" sz="1800" b="1" dirty="0" smtClean="0">
              <a:latin typeface="Arial" pitchFamily="34" charset="0"/>
              <a:cs typeface="Arial" pitchFamily="34" charset="0"/>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48</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8" name="Image 7" descr="24-7.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20272" y="1196752"/>
            <a:ext cx="1785432" cy="1739652"/>
          </a:xfrm>
          <a:prstGeom prst="rect">
            <a:avLst/>
          </a:prstGeom>
          <a:effectLst>
            <a:outerShdw blurRad="50800" dist="38100" dir="2700000" algn="tl" rotWithShape="0">
              <a:prstClr val="black">
                <a:alpha val="40000"/>
              </a:prstClr>
            </a:outerShdw>
          </a:effectLst>
        </p:spPr>
      </p:pic>
      <p:pic>
        <p:nvPicPr>
          <p:cNvPr id="9" name="Image 8" descr="forensic_image2.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92280" y="3356992"/>
            <a:ext cx="1512168" cy="199024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83059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a:solidFill>
                  <a:schemeClr val="tx1"/>
                </a:solidFill>
                <a:latin typeface="+mn-lt"/>
                <a:ea typeface="+mn-ea"/>
              </a:rPr>
              <a:t>Agenda</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49</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sp>
        <p:nvSpPr>
          <p:cNvPr id="9" name="ZoneTexte 8"/>
          <p:cNvSpPr txBox="1"/>
          <p:nvPr/>
        </p:nvSpPr>
        <p:spPr>
          <a:xfrm>
            <a:off x="395536" y="1048668"/>
            <a:ext cx="8136904" cy="3046988"/>
          </a:xfrm>
          <a:prstGeom prst="rect">
            <a:avLst/>
          </a:prstGeom>
          <a:noFill/>
        </p:spPr>
        <p:txBody>
          <a:bodyPr wrap="square" rtlCol="0">
            <a:spAutoFit/>
          </a:bodyPr>
          <a:lstStyle/>
          <a:p>
            <a:pPr marL="342900" lvl="1" indent="-342900">
              <a:buFont typeface="+mj-lt"/>
              <a:buAutoNum type="arabicPeriod"/>
            </a:pPr>
            <a:r>
              <a:rPr lang="fr-FR" sz="2400" dirty="0" smtClean="0">
                <a:solidFill>
                  <a:schemeClr val="accent5">
                    <a:lumMod val="50000"/>
                  </a:schemeClr>
                </a:solidFill>
              </a:rPr>
              <a:t>Contexte</a:t>
            </a:r>
          </a:p>
          <a:p>
            <a:pPr marL="342900" lvl="1" indent="-342900">
              <a:buFont typeface="+mj-lt"/>
              <a:buAutoNum type="arabicPeriod"/>
            </a:pPr>
            <a:r>
              <a:rPr lang="fr-FR" sz="2400" dirty="0" smtClean="0">
                <a:solidFill>
                  <a:schemeClr val="accent5">
                    <a:lumMod val="50000"/>
                  </a:schemeClr>
                </a:solidFill>
              </a:rPr>
              <a:t>Les Entreprises et les Systèmes d’Information</a:t>
            </a:r>
          </a:p>
          <a:p>
            <a:pPr marL="342900" lvl="1" indent="-342900">
              <a:buFont typeface="+mj-lt"/>
              <a:buAutoNum type="arabicPeriod"/>
            </a:pPr>
            <a:r>
              <a:rPr lang="fr-FR" sz="2400" dirty="0" smtClean="0">
                <a:solidFill>
                  <a:schemeClr val="accent5">
                    <a:lumMod val="50000"/>
                  </a:schemeClr>
                </a:solidFill>
              </a:rPr>
              <a:t>Nouveaux Enjeux, Nouvelles Menaces , Nouveaux Usages</a:t>
            </a:r>
          </a:p>
          <a:p>
            <a:pPr marL="342900" lvl="1" indent="-342900">
              <a:buFont typeface="+mj-lt"/>
              <a:buAutoNum type="arabicPeriod"/>
            </a:pPr>
            <a:r>
              <a:rPr lang="fr-FR" sz="2400" dirty="0" smtClean="0">
                <a:solidFill>
                  <a:schemeClr val="accent5">
                    <a:lumMod val="50000"/>
                  </a:schemeClr>
                </a:solidFill>
              </a:rPr>
              <a:t>Principales Menaces</a:t>
            </a:r>
          </a:p>
          <a:p>
            <a:pPr marL="342900" lvl="1" indent="-342900">
              <a:buFont typeface="+mj-lt"/>
              <a:buAutoNum type="arabicPeriod"/>
            </a:pPr>
            <a:r>
              <a:rPr lang="fr-FR" sz="2400" dirty="0" smtClean="0">
                <a:solidFill>
                  <a:schemeClr val="accent5">
                    <a:lumMod val="50000"/>
                  </a:schemeClr>
                </a:solidFill>
              </a:rPr>
              <a:t>Les Grands Principes de la Sécurité Informatique</a:t>
            </a:r>
          </a:p>
          <a:p>
            <a:pPr marL="342900" lvl="1" indent="-342900">
              <a:buFont typeface="+mj-lt"/>
              <a:buAutoNum type="arabicPeriod"/>
            </a:pPr>
            <a:r>
              <a:rPr lang="fr-FR" sz="2400" b="1" dirty="0" smtClean="0"/>
              <a:t>Responsable Sécurité du Système d’Information</a:t>
            </a:r>
          </a:p>
          <a:p>
            <a:pPr marL="342900" lvl="1" indent="-342900">
              <a:buFont typeface="+mj-lt"/>
              <a:buAutoNum type="arabicPeriod"/>
            </a:pPr>
            <a:r>
              <a:rPr lang="fr-FR" sz="2400" dirty="0" smtClean="0">
                <a:solidFill>
                  <a:schemeClr val="accent5">
                    <a:lumMod val="50000"/>
                  </a:schemeClr>
                </a:solidFill>
              </a:rPr>
              <a:t>Le Cloud </a:t>
            </a:r>
            <a:r>
              <a:rPr lang="fr-FR" sz="2400" dirty="0" err="1" smtClean="0">
                <a:solidFill>
                  <a:schemeClr val="accent5">
                    <a:lumMod val="50000"/>
                  </a:schemeClr>
                </a:solidFill>
              </a:rPr>
              <a:t>Computing</a:t>
            </a:r>
            <a:endParaRPr lang="fr-FR" sz="2400" dirty="0" smtClean="0">
              <a:solidFill>
                <a:schemeClr val="accent5">
                  <a:lumMod val="50000"/>
                </a:schemeClr>
              </a:solidFill>
            </a:endParaRPr>
          </a:p>
          <a:p>
            <a:pPr marL="342900" lvl="1" indent="-342900">
              <a:buFont typeface="+mj-lt"/>
              <a:buAutoNum type="arabicPeriod"/>
            </a:pPr>
            <a:r>
              <a:rPr lang="fr-FR" sz="2400" dirty="0" smtClean="0">
                <a:solidFill>
                  <a:schemeClr val="accent5">
                    <a:lumMod val="50000"/>
                  </a:schemeClr>
                </a:solidFill>
              </a:rPr>
              <a:t>Conclusion</a:t>
            </a:r>
          </a:p>
        </p:txBody>
      </p:sp>
    </p:spTree>
    <p:extLst>
      <p:ext uri="{BB962C8B-B14F-4D97-AF65-F5344CB8AC3E}">
        <p14:creationId xmlns:p14="http://schemas.microsoft.com/office/powerpoint/2010/main" val="538442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re 3"/>
          <p:cNvSpPr txBox="1">
            <a:spLocks/>
          </p:cNvSpPr>
          <p:nvPr/>
        </p:nvSpPr>
        <p:spPr>
          <a:xfrm>
            <a:off x="0" y="-27383"/>
            <a:ext cx="9144000" cy="648072"/>
          </a:xfrm>
          <a:prstGeom prst="rect">
            <a:avLst/>
          </a:prstGeom>
          <a:gradFill flip="none" rotWithShape="1">
            <a:gsLst>
              <a:gs pos="21000">
                <a:schemeClr val="bg1">
                  <a:lumMod val="85000"/>
                </a:schemeClr>
              </a:gs>
              <a:gs pos="100000">
                <a:schemeClr val="bg1"/>
              </a:gs>
            </a:gsLst>
            <a:lin ang="5400000" scaled="1"/>
            <a:tileRect/>
          </a:gradFill>
          <a:ln w="15875" cap="rnd"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endParaRPr lang="en-US" sz="4800" dirty="0">
              <a:solidFill>
                <a:srgbClr val="0070C0"/>
              </a:solidFill>
              <a:latin typeface="+mj-lt"/>
              <a:ea typeface="+mj-ea"/>
              <a:cs typeface="Arial" pitchFamily="34" charset="0"/>
            </a:endParaRPr>
          </a:p>
        </p:txBody>
      </p:sp>
      <p:sp>
        <p:nvSpPr>
          <p:cNvPr id="28674" name="Titre 1"/>
          <p:cNvSpPr>
            <a:spLocks noGrp="1"/>
          </p:cNvSpPr>
          <p:nvPr>
            <p:ph type="title" idx="4294967295"/>
          </p:nvPr>
        </p:nvSpPr>
        <p:spPr>
          <a:xfrm>
            <a:off x="0" y="-16030"/>
            <a:ext cx="9144000" cy="505466"/>
          </a:xfrm>
          <a:noFill/>
          <a:ln w="9525">
            <a:noFill/>
            <a:miter lim="800000"/>
            <a:headEnd/>
            <a:tailEnd/>
          </a:ln>
          <a:effectLst/>
        </p:spPr>
        <p:txBody>
          <a:bodyPr vert="horz" lIns="91440" tIns="45720" rIns="91440" bIns="45720" rtlCol="0" anchor="t">
            <a:noAutofit/>
          </a:bodyPr>
          <a:lstStyle/>
          <a:p>
            <a:pPr marL="457200" indent="-457200" algn="ctr">
              <a:lnSpc>
                <a:spcPct val="90000"/>
              </a:lnSpc>
            </a:pPr>
            <a:r>
              <a:rPr lang="fr-FR" altLang="fr-FR" dirty="0">
                <a:solidFill>
                  <a:srgbClr val="002060"/>
                </a:solidFill>
                <a:cs typeface="Arial" pitchFamily="34" charset="0"/>
              </a:rPr>
              <a:t>1 seconde sur Internet !</a:t>
            </a:r>
          </a:p>
        </p:txBody>
      </p:sp>
      <p:sp>
        <p:nvSpPr>
          <p:cNvPr id="3" name="Espace réservé du contenu 2"/>
          <p:cNvSpPr>
            <a:spLocks noGrp="1"/>
          </p:cNvSpPr>
          <p:nvPr>
            <p:ph idx="4294967295"/>
          </p:nvPr>
        </p:nvSpPr>
        <p:spPr bwMode="auto">
          <a:xfrm>
            <a:off x="2378968" y="5140325"/>
            <a:ext cx="4730080" cy="12176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indent="0" algn="ctr">
              <a:buFontTx/>
              <a:buNone/>
            </a:pPr>
            <a:r>
              <a:rPr lang="fr-FR" altLang="fr-FR" sz="1600" i="1" u="sng" dirty="0" smtClean="0">
                <a:solidFill>
                  <a:schemeClr val="accent1">
                    <a:lumMod val="60000"/>
                    <a:lumOff val="40000"/>
                  </a:schemeClr>
                </a:solidFill>
                <a:latin typeface="+mj-lt"/>
              </a:rPr>
              <a:t>Rappel</a:t>
            </a:r>
            <a:r>
              <a:rPr lang="fr-FR" altLang="fr-FR" sz="1600" i="1" dirty="0" smtClean="0">
                <a:solidFill>
                  <a:schemeClr val="accent1">
                    <a:lumMod val="60000"/>
                    <a:lumOff val="40000"/>
                  </a:schemeClr>
                </a:solidFill>
                <a:latin typeface="+mj-lt"/>
              </a:rPr>
              <a:t> : </a:t>
            </a:r>
          </a:p>
          <a:p>
            <a:pPr marL="0" indent="0">
              <a:buFontTx/>
              <a:buNone/>
            </a:pPr>
            <a:endParaRPr lang="fr-FR" altLang="fr-FR" sz="200" i="1" dirty="0" smtClean="0">
              <a:solidFill>
                <a:schemeClr val="accent1">
                  <a:lumMod val="60000"/>
                  <a:lumOff val="40000"/>
                </a:schemeClr>
              </a:solidFill>
              <a:latin typeface="+mj-lt"/>
            </a:endParaRPr>
          </a:p>
          <a:p>
            <a:pPr marL="0" indent="0">
              <a:buFontTx/>
              <a:buNone/>
            </a:pPr>
            <a:r>
              <a:rPr lang="fr-FR" altLang="fr-FR" sz="1600" i="1" dirty="0" smtClean="0">
                <a:solidFill>
                  <a:schemeClr val="accent1">
                    <a:lumMod val="60000"/>
                    <a:lumOff val="40000"/>
                  </a:schemeClr>
                </a:solidFill>
                <a:latin typeface="+mj-lt"/>
              </a:rPr>
              <a:t>1991 = 1 seul site Web + poignée </a:t>
            </a:r>
            <a:r>
              <a:rPr lang="fr-FR" altLang="fr-FR" sz="1600" i="1" dirty="0" err="1" smtClean="0">
                <a:solidFill>
                  <a:schemeClr val="accent1">
                    <a:lumMod val="60000"/>
                    <a:lumOff val="40000"/>
                  </a:schemeClr>
                </a:solidFill>
                <a:latin typeface="+mj-lt"/>
              </a:rPr>
              <a:t>users</a:t>
            </a:r>
            <a:endParaRPr lang="fr-FR" altLang="fr-FR" sz="1600" i="1" dirty="0" smtClean="0">
              <a:solidFill>
                <a:schemeClr val="accent1">
                  <a:lumMod val="60000"/>
                  <a:lumOff val="40000"/>
                </a:schemeClr>
              </a:solidFill>
              <a:latin typeface="+mj-lt"/>
            </a:endParaRPr>
          </a:p>
          <a:p>
            <a:pPr marL="0" indent="0">
              <a:buFontTx/>
              <a:buNone/>
            </a:pPr>
            <a:r>
              <a:rPr lang="fr-FR" altLang="fr-FR" sz="1600" i="1" dirty="0" smtClean="0">
                <a:solidFill>
                  <a:schemeClr val="accent1">
                    <a:lumMod val="60000"/>
                    <a:lumOff val="40000"/>
                  </a:schemeClr>
                </a:solidFill>
                <a:latin typeface="+mj-lt"/>
              </a:rPr>
              <a:t>2016 = + 1 milliard de sites Web </a:t>
            </a:r>
            <a:endParaRPr lang="fr-FR" altLang="fr-FR" sz="2000" i="1" dirty="0" smtClean="0">
              <a:solidFill>
                <a:schemeClr val="accent1">
                  <a:lumMod val="60000"/>
                  <a:lumOff val="40000"/>
                </a:schemeClr>
              </a:solidFill>
              <a:latin typeface="+mj-lt"/>
            </a:endParaRPr>
          </a:p>
        </p:txBody>
      </p:sp>
      <p:grpSp>
        <p:nvGrpSpPr>
          <p:cNvPr id="15" name="Groupe 14"/>
          <p:cNvGrpSpPr>
            <a:grpSpLocks/>
          </p:cNvGrpSpPr>
          <p:nvPr/>
        </p:nvGrpSpPr>
        <p:grpSpPr bwMode="auto">
          <a:xfrm>
            <a:off x="5811838" y="2670175"/>
            <a:ext cx="3100387" cy="784225"/>
            <a:chOff x="5868144" y="1431342"/>
            <a:chExt cx="3099278" cy="783530"/>
          </a:xfrm>
        </p:grpSpPr>
        <p:pic>
          <p:nvPicPr>
            <p:cNvPr id="28692" name="Imag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8144" y="1431342"/>
              <a:ext cx="783530" cy="783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3" name="ZoneTexte 13"/>
            <p:cNvSpPr txBox="1">
              <a:spLocks noChangeArrowheads="1"/>
            </p:cNvSpPr>
            <p:nvPr/>
          </p:nvSpPr>
          <p:spPr bwMode="auto">
            <a:xfrm>
              <a:off x="6651674" y="1622269"/>
              <a:ext cx="23157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fr-FR" altLang="fr-FR" sz="2000"/>
                <a:t>= 6 000 tweets</a:t>
              </a:r>
            </a:p>
          </p:txBody>
        </p:sp>
      </p:grpSp>
      <p:grpSp>
        <p:nvGrpSpPr>
          <p:cNvPr id="17" name="Groupe 16"/>
          <p:cNvGrpSpPr>
            <a:grpSpLocks/>
          </p:cNvGrpSpPr>
          <p:nvPr/>
        </p:nvGrpSpPr>
        <p:grpSpPr bwMode="auto">
          <a:xfrm>
            <a:off x="179388" y="998538"/>
            <a:ext cx="6149975" cy="427037"/>
            <a:chOff x="3978021" y="3984274"/>
            <a:chExt cx="5165978" cy="426534"/>
          </a:xfrm>
        </p:grpSpPr>
        <p:pic>
          <p:nvPicPr>
            <p:cNvPr id="28690" name="Image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8021" y="3985694"/>
              <a:ext cx="1262261" cy="425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1" name="ZoneTexte 15"/>
            <p:cNvSpPr txBox="1">
              <a:spLocks noChangeArrowheads="1"/>
            </p:cNvSpPr>
            <p:nvPr/>
          </p:nvSpPr>
          <p:spPr bwMode="auto">
            <a:xfrm>
              <a:off x="5364088" y="3984274"/>
              <a:ext cx="37799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fr-FR" altLang="fr-FR" sz="2000"/>
                <a:t>= 54 000 recherches </a:t>
              </a:r>
              <a:r>
                <a:rPr lang="fr-FR" altLang="fr-FR" sz="1200"/>
                <a:t>(90 milliards / mois)</a:t>
              </a:r>
            </a:p>
          </p:txBody>
        </p:sp>
      </p:grpSp>
      <p:grpSp>
        <p:nvGrpSpPr>
          <p:cNvPr id="19" name="Groupe 18"/>
          <p:cNvGrpSpPr>
            <a:grpSpLocks/>
          </p:cNvGrpSpPr>
          <p:nvPr/>
        </p:nvGrpSpPr>
        <p:grpSpPr bwMode="auto">
          <a:xfrm>
            <a:off x="458788" y="4587875"/>
            <a:ext cx="6227762" cy="666750"/>
            <a:chOff x="2943065" y="4275253"/>
            <a:chExt cx="6226698" cy="666664"/>
          </a:xfrm>
        </p:grpSpPr>
        <p:pic>
          <p:nvPicPr>
            <p:cNvPr id="28688" name="Image 1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3065" y="4275253"/>
              <a:ext cx="1101621" cy="61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9" name="ZoneTexte 17"/>
            <p:cNvSpPr txBox="1">
              <a:spLocks noChangeArrowheads="1"/>
            </p:cNvSpPr>
            <p:nvPr/>
          </p:nvSpPr>
          <p:spPr bwMode="auto">
            <a:xfrm>
              <a:off x="4067944" y="4357142"/>
              <a:ext cx="51018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fr-FR" altLang="fr-FR" sz="2000"/>
                <a:t>= 81 millions users </a:t>
              </a:r>
              <a:r>
                <a:rPr lang="fr-FR" altLang="fr-FR" sz="1200"/>
                <a:t>(environ 1450h00 séries &amp; films /sec)</a:t>
              </a:r>
              <a:endParaRPr lang="fr-FR" altLang="fr-FR" sz="4800"/>
            </a:p>
            <a:p>
              <a:endParaRPr lang="fr-FR" altLang="fr-FR" sz="1200"/>
            </a:p>
          </p:txBody>
        </p:sp>
      </p:grpSp>
      <p:grpSp>
        <p:nvGrpSpPr>
          <p:cNvPr id="21" name="Groupe 20"/>
          <p:cNvGrpSpPr>
            <a:grpSpLocks/>
          </p:cNvGrpSpPr>
          <p:nvPr/>
        </p:nvGrpSpPr>
        <p:grpSpPr bwMode="auto">
          <a:xfrm>
            <a:off x="25400" y="2593975"/>
            <a:ext cx="4787900" cy="949325"/>
            <a:chOff x="3204936" y="3482052"/>
            <a:chExt cx="4751440" cy="948092"/>
          </a:xfrm>
        </p:grpSpPr>
        <p:pic>
          <p:nvPicPr>
            <p:cNvPr id="28686" name="Imag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4936" y="3482052"/>
              <a:ext cx="1398141" cy="948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7" name="ZoneTexte 19"/>
            <p:cNvSpPr txBox="1">
              <a:spLocks noChangeArrowheads="1"/>
            </p:cNvSpPr>
            <p:nvPr/>
          </p:nvSpPr>
          <p:spPr bwMode="auto">
            <a:xfrm>
              <a:off x="4609152" y="3753036"/>
              <a:ext cx="3347224"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fr-FR" altLang="fr-FR"/>
                <a:t>= </a:t>
              </a:r>
              <a:r>
                <a:rPr lang="fr-FR" altLang="fr-FR" sz="2000"/>
                <a:t>124 900 vidéos vues</a:t>
              </a:r>
              <a:endParaRPr lang="fr-FR" altLang="fr-FR"/>
            </a:p>
            <a:p>
              <a:endParaRPr lang="fr-FR" altLang="fr-FR"/>
            </a:p>
          </p:txBody>
        </p:sp>
      </p:grpSp>
      <p:grpSp>
        <p:nvGrpSpPr>
          <p:cNvPr id="23" name="Groupe 22"/>
          <p:cNvGrpSpPr>
            <a:grpSpLocks/>
          </p:cNvGrpSpPr>
          <p:nvPr/>
        </p:nvGrpSpPr>
        <p:grpSpPr bwMode="auto">
          <a:xfrm>
            <a:off x="1098550" y="1836738"/>
            <a:ext cx="7759700" cy="941387"/>
            <a:chOff x="789028" y="3300900"/>
            <a:chExt cx="7799406" cy="940970"/>
          </a:xfrm>
        </p:grpSpPr>
        <p:pic>
          <p:nvPicPr>
            <p:cNvPr id="28684" name="Image 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9028" y="3300900"/>
              <a:ext cx="1512193" cy="53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5" name="ZoneTexte 21"/>
            <p:cNvSpPr txBox="1">
              <a:spLocks noChangeArrowheads="1"/>
            </p:cNvSpPr>
            <p:nvPr/>
          </p:nvSpPr>
          <p:spPr bwMode="auto">
            <a:xfrm>
              <a:off x="2408812" y="3380096"/>
              <a:ext cx="6179622"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fr-FR" altLang="fr-FR" sz="2000"/>
                <a:t>= 52 083 likes / 3 472 uploads photo </a:t>
              </a:r>
              <a:r>
                <a:rPr lang="fr-FR" altLang="fr-FR" sz="1200"/>
                <a:t>(1,09 milliard pers. / jour )</a:t>
              </a:r>
            </a:p>
            <a:p>
              <a:endParaRPr lang="fr-FR" altLang="fr-FR"/>
            </a:p>
          </p:txBody>
        </p:sp>
      </p:grpSp>
      <p:grpSp>
        <p:nvGrpSpPr>
          <p:cNvPr id="25" name="Groupe 24"/>
          <p:cNvGrpSpPr>
            <a:grpSpLocks/>
          </p:cNvGrpSpPr>
          <p:nvPr/>
        </p:nvGrpSpPr>
        <p:grpSpPr bwMode="auto">
          <a:xfrm>
            <a:off x="2362200" y="3521075"/>
            <a:ext cx="5934075" cy="858838"/>
            <a:chOff x="3462941" y="1622305"/>
            <a:chExt cx="5933595" cy="857832"/>
          </a:xfrm>
        </p:grpSpPr>
        <p:pic>
          <p:nvPicPr>
            <p:cNvPr id="28682" name="Imag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62941" y="1622305"/>
              <a:ext cx="1531843" cy="857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ZoneTexte 23"/>
            <p:cNvSpPr txBox="1"/>
            <p:nvPr/>
          </p:nvSpPr>
          <p:spPr>
            <a:xfrm>
              <a:off x="4943959" y="1860151"/>
              <a:ext cx="4452577" cy="399581"/>
            </a:xfrm>
            <a:prstGeom prst="rect">
              <a:avLst/>
            </a:prstGeom>
            <a:noFill/>
          </p:spPr>
          <p:txBody>
            <a:bodyPr>
              <a:spAutoFit/>
            </a:bodyPr>
            <a:lstStyle/>
            <a:p>
              <a:pPr>
                <a:defRPr/>
              </a:pPr>
              <a:r>
                <a:rPr lang="fr-FR" sz="2000" dirty="0"/>
                <a:t>= 1 099 photos / vidéos </a:t>
              </a:r>
              <a:r>
                <a:rPr lang="fr-FR" sz="1200" dirty="0"/>
                <a:t>(95 millions/ jour</a:t>
              </a:r>
              <a:r>
                <a:rPr lang="fr-FR" sz="1050" dirty="0"/>
                <a:t>)</a:t>
              </a:r>
              <a:endParaRPr lang="fr-FR" dirty="0"/>
            </a:p>
          </p:txBody>
        </p:sp>
      </p:grpSp>
    </p:spTree>
    <p:extLst>
      <p:ext uri="{BB962C8B-B14F-4D97-AF65-F5344CB8AC3E}">
        <p14:creationId xmlns:p14="http://schemas.microsoft.com/office/powerpoint/2010/main" val="26118847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16" presetClass="entr" presetSubtype="21" fill="hold" nodeType="withEffect">
                                  <p:stCondLst>
                                    <p:cond delay="100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500"/>
                                        <p:tgtEl>
                                          <p:spTgt spid="23"/>
                                        </p:tgtEl>
                                      </p:cBhvr>
                                    </p:animEffect>
                                  </p:childTnLst>
                                </p:cTn>
                              </p:par>
                              <p:par>
                                <p:cTn id="13" presetID="53" presetClass="entr" presetSubtype="16" fill="hold" nodeType="withEffect">
                                  <p:stCondLst>
                                    <p:cond delay="100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animEffect transition="in" filter="fade">
                                      <p:cBhvr>
                                        <p:cTn id="17" dur="500"/>
                                        <p:tgtEl>
                                          <p:spTgt spid="21"/>
                                        </p:tgtEl>
                                      </p:cBhvr>
                                    </p:animEffect>
                                  </p:childTnLst>
                                </p:cTn>
                              </p:par>
                              <p:par>
                                <p:cTn id="18" presetID="45" presetClass="entr" presetSubtype="0" fill="hold" nodeType="withEffect">
                                  <p:stCondLst>
                                    <p:cond delay="10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2000"/>
                                        <p:tgtEl>
                                          <p:spTgt spid="15"/>
                                        </p:tgtEl>
                                      </p:cBhvr>
                                    </p:animEffect>
                                    <p:anim calcmode="lin" valueType="num">
                                      <p:cBhvr>
                                        <p:cTn id="21" dur="2000" fill="hold"/>
                                        <p:tgtEl>
                                          <p:spTgt spid="15"/>
                                        </p:tgtEl>
                                        <p:attrNameLst>
                                          <p:attrName>ppt_w</p:attrName>
                                        </p:attrNameLst>
                                      </p:cBhvr>
                                      <p:tavLst>
                                        <p:tav tm="0" fmla="#ppt_w*sin(2.5*pi*$)">
                                          <p:val>
                                            <p:fltVal val="0"/>
                                          </p:val>
                                        </p:tav>
                                        <p:tav tm="100000">
                                          <p:val>
                                            <p:fltVal val="1"/>
                                          </p:val>
                                        </p:tav>
                                      </p:tavLst>
                                    </p:anim>
                                    <p:anim calcmode="lin" valueType="num">
                                      <p:cBhvr>
                                        <p:cTn id="22" dur="2000" fill="hold"/>
                                        <p:tgtEl>
                                          <p:spTgt spid="15"/>
                                        </p:tgtEl>
                                        <p:attrNameLst>
                                          <p:attrName>ppt_h</p:attrName>
                                        </p:attrNameLst>
                                      </p:cBhvr>
                                      <p:tavLst>
                                        <p:tav tm="0">
                                          <p:val>
                                            <p:strVal val="#ppt_h"/>
                                          </p:val>
                                        </p:tav>
                                        <p:tav tm="100000">
                                          <p:val>
                                            <p:strVal val="#ppt_h"/>
                                          </p:val>
                                        </p:tav>
                                      </p:tavLst>
                                    </p:anim>
                                  </p:childTnLst>
                                </p:cTn>
                              </p:par>
                              <p:par>
                                <p:cTn id="23" presetID="26" presetClass="entr" presetSubtype="0" fill="hold" nodeType="withEffect">
                                  <p:stCondLst>
                                    <p:cond delay="1000"/>
                                  </p:stCondLst>
                                  <p:childTnLst>
                                    <p:set>
                                      <p:cBhvr>
                                        <p:cTn id="24" dur="1" fill="hold">
                                          <p:stCondLst>
                                            <p:cond delay="0"/>
                                          </p:stCondLst>
                                        </p:cTn>
                                        <p:tgtEl>
                                          <p:spTgt spid="25"/>
                                        </p:tgtEl>
                                        <p:attrNameLst>
                                          <p:attrName>style.visibility</p:attrName>
                                        </p:attrNameLst>
                                      </p:cBhvr>
                                      <p:to>
                                        <p:strVal val="visible"/>
                                      </p:to>
                                    </p:set>
                                    <p:animEffect transition="in" filter="wipe(down)">
                                      <p:cBhvr>
                                        <p:cTn id="25" dur="580">
                                          <p:stCondLst>
                                            <p:cond delay="0"/>
                                          </p:stCondLst>
                                        </p:cTn>
                                        <p:tgtEl>
                                          <p:spTgt spid="25"/>
                                        </p:tgtEl>
                                      </p:cBhvr>
                                    </p:animEffect>
                                    <p:anim calcmode="lin" valueType="num">
                                      <p:cBhvr>
                                        <p:cTn id="26"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31" dur="26">
                                          <p:stCondLst>
                                            <p:cond delay="650"/>
                                          </p:stCondLst>
                                        </p:cTn>
                                        <p:tgtEl>
                                          <p:spTgt spid="25"/>
                                        </p:tgtEl>
                                      </p:cBhvr>
                                      <p:to x="100000" y="60000"/>
                                    </p:animScale>
                                    <p:animScale>
                                      <p:cBhvr>
                                        <p:cTn id="32" dur="166" decel="50000">
                                          <p:stCondLst>
                                            <p:cond delay="676"/>
                                          </p:stCondLst>
                                        </p:cTn>
                                        <p:tgtEl>
                                          <p:spTgt spid="25"/>
                                        </p:tgtEl>
                                      </p:cBhvr>
                                      <p:to x="100000" y="100000"/>
                                    </p:animScale>
                                    <p:animScale>
                                      <p:cBhvr>
                                        <p:cTn id="33" dur="26">
                                          <p:stCondLst>
                                            <p:cond delay="1312"/>
                                          </p:stCondLst>
                                        </p:cTn>
                                        <p:tgtEl>
                                          <p:spTgt spid="25"/>
                                        </p:tgtEl>
                                      </p:cBhvr>
                                      <p:to x="100000" y="80000"/>
                                    </p:animScale>
                                    <p:animScale>
                                      <p:cBhvr>
                                        <p:cTn id="34" dur="166" decel="50000">
                                          <p:stCondLst>
                                            <p:cond delay="1338"/>
                                          </p:stCondLst>
                                        </p:cTn>
                                        <p:tgtEl>
                                          <p:spTgt spid="25"/>
                                        </p:tgtEl>
                                      </p:cBhvr>
                                      <p:to x="100000" y="100000"/>
                                    </p:animScale>
                                    <p:animScale>
                                      <p:cBhvr>
                                        <p:cTn id="35" dur="26">
                                          <p:stCondLst>
                                            <p:cond delay="1642"/>
                                          </p:stCondLst>
                                        </p:cTn>
                                        <p:tgtEl>
                                          <p:spTgt spid="25"/>
                                        </p:tgtEl>
                                      </p:cBhvr>
                                      <p:to x="100000" y="90000"/>
                                    </p:animScale>
                                    <p:animScale>
                                      <p:cBhvr>
                                        <p:cTn id="36" dur="166" decel="50000">
                                          <p:stCondLst>
                                            <p:cond delay="1668"/>
                                          </p:stCondLst>
                                        </p:cTn>
                                        <p:tgtEl>
                                          <p:spTgt spid="25"/>
                                        </p:tgtEl>
                                      </p:cBhvr>
                                      <p:to x="100000" y="100000"/>
                                    </p:animScale>
                                    <p:animScale>
                                      <p:cBhvr>
                                        <p:cTn id="37" dur="26">
                                          <p:stCondLst>
                                            <p:cond delay="1808"/>
                                          </p:stCondLst>
                                        </p:cTn>
                                        <p:tgtEl>
                                          <p:spTgt spid="25"/>
                                        </p:tgtEl>
                                      </p:cBhvr>
                                      <p:to x="100000" y="95000"/>
                                    </p:animScale>
                                    <p:animScale>
                                      <p:cBhvr>
                                        <p:cTn id="38" dur="166" decel="50000">
                                          <p:stCondLst>
                                            <p:cond delay="1834"/>
                                          </p:stCondLst>
                                        </p:cTn>
                                        <p:tgtEl>
                                          <p:spTgt spid="25"/>
                                        </p:tgtEl>
                                      </p:cBhvr>
                                      <p:to x="100000" y="100000"/>
                                    </p:animScale>
                                  </p:childTnLst>
                                </p:cTn>
                              </p:par>
                              <p:par>
                                <p:cTn id="39" presetID="6" presetClass="entr" presetSubtype="16" fill="hold" nodeType="withEffect">
                                  <p:stCondLst>
                                    <p:cond delay="1000"/>
                                  </p:stCondLst>
                                  <p:childTnLst>
                                    <p:set>
                                      <p:cBhvr>
                                        <p:cTn id="40" dur="1" fill="hold">
                                          <p:stCondLst>
                                            <p:cond delay="0"/>
                                          </p:stCondLst>
                                        </p:cTn>
                                        <p:tgtEl>
                                          <p:spTgt spid="19"/>
                                        </p:tgtEl>
                                        <p:attrNameLst>
                                          <p:attrName>style.visibility</p:attrName>
                                        </p:attrNameLst>
                                      </p:cBhvr>
                                      <p:to>
                                        <p:strVal val="visible"/>
                                      </p:to>
                                    </p:set>
                                    <p:animEffect transition="in" filter="circle(in)">
                                      <p:cBhvr>
                                        <p:cTn id="41" dur="2000"/>
                                        <p:tgtEl>
                                          <p:spTgt spid="19"/>
                                        </p:tgtEl>
                                      </p:cBhvr>
                                    </p:animEffect>
                                  </p:childTnLst>
                                </p:cTn>
                              </p:par>
                            </p:childTnLst>
                          </p:cTn>
                        </p:par>
                        <p:par>
                          <p:cTn id="42" fill="hold">
                            <p:stCondLst>
                              <p:cond delay="3000"/>
                            </p:stCondLst>
                            <p:childTnLst>
                              <p:par>
                                <p:cTn id="43" presetID="3" presetClass="entr" presetSubtype="10" fill="hold" grpId="0" nodeType="after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animEffect transition="in" filter="blinds(horizontal)">
                                      <p:cBhvr>
                                        <p:cTn id="45" dur="500"/>
                                        <p:tgtEl>
                                          <p:spTgt spid="3">
                                            <p:txEl>
                                              <p:pRg st="0" end="0"/>
                                            </p:txEl>
                                          </p:spTgt>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blinds(horizontal)">
                                      <p:cBhvr>
                                        <p:cTn id="48" dur="500"/>
                                        <p:tgtEl>
                                          <p:spTgt spid="3">
                                            <p:txEl>
                                              <p:pRg st="2" end="2"/>
                                            </p:txEl>
                                          </p:spTgt>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animEffect transition="in" filter="blinds(horizontal)">
                                      <p:cBhvr>
                                        <p:cTn id="5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RSSI</a:t>
            </a:r>
            <a:endParaRPr lang="en-US" sz="2800" b="1" dirty="0">
              <a:solidFill>
                <a:schemeClr val="tx1"/>
              </a:solidFill>
              <a:latin typeface="+mn-lt"/>
              <a:ea typeface="+mn-ea"/>
            </a:endParaRPr>
          </a:p>
        </p:txBody>
      </p:sp>
      <p:sp>
        <p:nvSpPr>
          <p:cNvPr id="5" name="Espace réservé du contenu 4"/>
          <p:cNvSpPr>
            <a:spLocks noGrp="1"/>
          </p:cNvSpPr>
          <p:nvPr>
            <p:ph idx="1"/>
          </p:nvPr>
        </p:nvSpPr>
        <p:spPr>
          <a:xfrm>
            <a:off x="257886" y="1043792"/>
            <a:ext cx="8706602" cy="4905488"/>
          </a:xfrm>
        </p:spPr>
        <p:txBody>
          <a:bodyPr>
            <a:normAutofit/>
          </a:bodyPr>
          <a:lstStyle/>
          <a:p>
            <a:pPr marL="342900" lvl="1" indent="-342900">
              <a:buFont typeface="Arial" pitchFamily="34" charset="0"/>
              <a:buChar char="•"/>
            </a:pPr>
            <a:r>
              <a:rPr lang="fr-FR" sz="2000" b="1" kern="0" dirty="0" smtClean="0">
                <a:latin typeface="Arial" pitchFamily="34" charset="0"/>
                <a:cs typeface="Arial" pitchFamily="34" charset="0"/>
              </a:rPr>
              <a:t>Le Responsable de la Sécurité du Système d’Information</a:t>
            </a:r>
          </a:p>
          <a:p>
            <a:pPr lvl="1"/>
            <a:r>
              <a:rPr lang="fr-FR" sz="1800" b="1" dirty="0" smtClean="0">
                <a:latin typeface="Arial" pitchFamily="34" charset="0"/>
                <a:cs typeface="Arial" pitchFamily="34" charset="0"/>
              </a:rPr>
              <a:t>Rôle de plus en plus important, complexe, et flou !</a:t>
            </a:r>
          </a:p>
          <a:p>
            <a:pPr marL="342900" lvl="1" indent="-342900">
              <a:buFont typeface="Arial" pitchFamily="34" charset="0"/>
              <a:buChar char="•"/>
            </a:pPr>
            <a:r>
              <a:rPr lang="fr-FR" sz="2000" b="1" kern="0" dirty="0" smtClean="0">
                <a:latin typeface="Arial" pitchFamily="34" charset="0"/>
                <a:cs typeface="Arial" pitchFamily="34" charset="0"/>
              </a:rPr>
              <a:t>Garant des Technologies de Protection</a:t>
            </a:r>
          </a:p>
          <a:p>
            <a:pPr marL="342900" lvl="1" indent="-342900">
              <a:buFont typeface="Arial" pitchFamily="34" charset="0"/>
              <a:buChar char="•"/>
            </a:pPr>
            <a:r>
              <a:rPr lang="fr-FR" sz="2000" b="1" kern="0" dirty="0" smtClean="0">
                <a:latin typeface="Arial" pitchFamily="34" charset="0"/>
                <a:cs typeface="Arial" pitchFamily="34" charset="0"/>
              </a:rPr>
              <a:t>Gestion de la Sécurité Interne</a:t>
            </a:r>
          </a:p>
          <a:p>
            <a:pPr marL="342900" lvl="1" indent="-342900">
              <a:buFont typeface="Arial" pitchFamily="34" charset="0"/>
              <a:buChar char="•"/>
            </a:pPr>
            <a:r>
              <a:rPr lang="fr-FR" sz="2000" b="1" kern="0" dirty="0" smtClean="0">
                <a:latin typeface="Arial" pitchFamily="34" charset="0"/>
                <a:cs typeface="Arial" pitchFamily="34" charset="0"/>
              </a:rPr>
              <a:t>Plan de Continuité d’Activité</a:t>
            </a:r>
          </a:p>
          <a:p>
            <a:pPr marL="342900" lvl="1" indent="-342900">
              <a:buFont typeface="Arial" pitchFamily="34" charset="0"/>
              <a:buChar char="•"/>
            </a:pPr>
            <a:r>
              <a:rPr lang="fr-FR" sz="2000" b="1" kern="0" dirty="0" smtClean="0">
                <a:latin typeface="Arial" pitchFamily="34" charset="0"/>
                <a:cs typeface="Arial" pitchFamily="34" charset="0"/>
              </a:rPr>
              <a:t>Sécurité Physique</a:t>
            </a:r>
          </a:p>
          <a:p>
            <a:pPr marL="342900" lvl="1" indent="-342900">
              <a:buFont typeface="Arial" pitchFamily="34" charset="0"/>
              <a:buChar char="•"/>
            </a:pPr>
            <a:r>
              <a:rPr lang="fr-FR" sz="2000" b="1" kern="0" dirty="0" smtClean="0">
                <a:latin typeface="Arial" pitchFamily="34" charset="0"/>
                <a:cs typeface="Arial" pitchFamily="34" charset="0"/>
              </a:rPr>
              <a:t>Gouvernance</a:t>
            </a:r>
          </a:p>
          <a:p>
            <a:pPr marL="342900" lvl="1" indent="-342900">
              <a:buFont typeface="Arial" pitchFamily="34" charset="0"/>
              <a:buChar char="•"/>
            </a:pPr>
            <a:r>
              <a:rPr lang="fr-FR" sz="2000" b="1" kern="0" dirty="0" smtClean="0">
                <a:latin typeface="Arial" pitchFamily="34" charset="0"/>
                <a:cs typeface="Arial" pitchFamily="34" charset="0"/>
              </a:rPr>
              <a:t>Audits</a:t>
            </a: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50</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8" name="Image 7" descr="Rssi.gif"/>
          <p:cNvPicPr>
            <a:picLocks noChangeAspect="1"/>
          </p:cNvPicPr>
          <p:nvPr/>
        </p:nvPicPr>
        <p:blipFill>
          <a:blip r:embed="rId3" cstate="print"/>
          <a:stretch>
            <a:fillRect/>
          </a:stretch>
        </p:blipFill>
        <p:spPr>
          <a:xfrm>
            <a:off x="5979368" y="2060848"/>
            <a:ext cx="2769096" cy="3115233"/>
          </a:xfrm>
          <a:prstGeom prst="rect">
            <a:avLst/>
          </a:prstGeom>
          <a:effectLst>
            <a:outerShdw blurRad="50800" dist="38100" dir="2700000" algn="tl" rotWithShape="0">
              <a:prstClr val="black">
                <a:alpha val="40000"/>
              </a:prstClr>
            </a:outerShdw>
          </a:effectLst>
        </p:spPr>
      </p:pic>
      <p:pic>
        <p:nvPicPr>
          <p:cNvPr id="9" name="Image 8" descr="itsec4dummies.jpg"/>
          <p:cNvPicPr>
            <a:picLocks noChangeAspect="1"/>
          </p:cNvPicPr>
          <p:nvPr/>
        </p:nvPicPr>
        <p:blipFill>
          <a:blip r:embed="rId4" cstate="print"/>
          <a:stretch>
            <a:fillRect/>
          </a:stretch>
        </p:blipFill>
        <p:spPr>
          <a:xfrm>
            <a:off x="3563888" y="3573016"/>
            <a:ext cx="1188720" cy="18562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55390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Technologies de Protection</a:t>
            </a:r>
            <a:endParaRPr lang="en-US" sz="2800" b="1" dirty="0">
              <a:solidFill>
                <a:schemeClr val="tx1"/>
              </a:solidFill>
              <a:latin typeface="+mn-lt"/>
              <a:ea typeface="+mn-ea"/>
            </a:endParaRPr>
          </a:p>
        </p:txBody>
      </p:sp>
      <p:sp>
        <p:nvSpPr>
          <p:cNvPr id="5" name="Espace réservé du contenu 4"/>
          <p:cNvSpPr>
            <a:spLocks noGrp="1"/>
          </p:cNvSpPr>
          <p:nvPr>
            <p:ph idx="1"/>
          </p:nvPr>
        </p:nvSpPr>
        <p:spPr>
          <a:xfrm>
            <a:off x="257886" y="764704"/>
            <a:ext cx="8706602" cy="5184576"/>
          </a:xfrm>
        </p:spPr>
        <p:txBody>
          <a:bodyPr>
            <a:normAutofit fontScale="92500" lnSpcReduction="20000"/>
          </a:bodyPr>
          <a:lstStyle/>
          <a:p>
            <a:pPr marL="342900" lvl="1" indent="-342900">
              <a:buFont typeface="Arial" pitchFamily="34" charset="0"/>
              <a:buChar char="•"/>
            </a:pPr>
            <a:r>
              <a:rPr lang="fr-FR" sz="2000" b="1" kern="0" dirty="0" smtClean="0">
                <a:latin typeface="Arial" pitchFamily="34" charset="0"/>
                <a:cs typeface="Arial" pitchFamily="34" charset="0"/>
              </a:rPr>
              <a:t>Protection des postes de travail et des serveurs</a:t>
            </a:r>
          </a:p>
          <a:p>
            <a:pPr lvl="1"/>
            <a:r>
              <a:rPr lang="fr-FR" sz="1800" b="1" dirty="0" smtClean="0">
                <a:latin typeface="Arial" pitchFamily="34" charset="0"/>
                <a:cs typeface="Arial" pitchFamily="34" charset="0"/>
              </a:rPr>
              <a:t>Antivirus</a:t>
            </a:r>
          </a:p>
          <a:p>
            <a:pPr lvl="1"/>
            <a:r>
              <a:rPr lang="fr-FR" sz="1800" b="1" dirty="0" smtClean="0">
                <a:latin typeface="Arial" pitchFamily="34" charset="0"/>
                <a:cs typeface="Arial" pitchFamily="34" charset="0"/>
              </a:rPr>
              <a:t>Firewall</a:t>
            </a:r>
          </a:p>
          <a:p>
            <a:pPr lvl="1"/>
            <a:r>
              <a:rPr lang="fr-FR" sz="1800" b="1" dirty="0" smtClean="0">
                <a:latin typeface="Arial" pitchFamily="34" charset="0"/>
                <a:cs typeface="Arial" pitchFamily="34" charset="0"/>
              </a:rPr>
              <a:t>Gestion des patchs de sécurité</a:t>
            </a:r>
          </a:p>
          <a:p>
            <a:pPr lvl="1">
              <a:buNone/>
            </a:pPr>
            <a:r>
              <a:rPr lang="fr-FR" sz="1800" b="1" dirty="0" smtClean="0">
                <a:latin typeface="Arial" pitchFamily="34" charset="0"/>
                <a:cs typeface="Arial" pitchFamily="34" charset="0"/>
              </a:rPr>
              <a:t>	système et applicatif</a:t>
            </a:r>
          </a:p>
          <a:p>
            <a:pPr lvl="1"/>
            <a:r>
              <a:rPr lang="fr-FR" sz="1800" b="1" dirty="0" smtClean="0">
                <a:latin typeface="Arial" pitchFamily="34" charset="0"/>
                <a:cs typeface="Arial" pitchFamily="34" charset="0"/>
              </a:rPr>
              <a:t>Chiffrement</a:t>
            </a:r>
          </a:p>
          <a:p>
            <a:pPr lvl="1"/>
            <a:r>
              <a:rPr lang="en-US" sz="1800" b="1" dirty="0" smtClean="0">
                <a:latin typeface="Arial" pitchFamily="34" charset="0"/>
                <a:cs typeface="Arial" pitchFamily="34" charset="0"/>
              </a:rPr>
              <a:t>Auto run clefs USB et CD/DVD</a:t>
            </a:r>
            <a:endParaRPr lang="fr-FR" sz="1800" b="1" dirty="0" smtClean="0">
              <a:latin typeface="Arial" pitchFamily="34" charset="0"/>
              <a:cs typeface="Arial" pitchFamily="34" charset="0"/>
            </a:endParaRPr>
          </a:p>
          <a:p>
            <a:pPr marL="342900" lvl="1" indent="-342900">
              <a:buFont typeface="Arial" pitchFamily="34" charset="0"/>
              <a:buChar char="•"/>
            </a:pPr>
            <a:r>
              <a:rPr lang="fr-FR" sz="2000" b="1" kern="0" dirty="0" smtClean="0">
                <a:latin typeface="Arial" pitchFamily="34" charset="0"/>
                <a:cs typeface="Arial" pitchFamily="34" charset="0"/>
              </a:rPr>
              <a:t>Protection des communications internes / externes</a:t>
            </a:r>
          </a:p>
          <a:p>
            <a:pPr lvl="1"/>
            <a:r>
              <a:rPr lang="fr-FR" sz="1800" b="1" dirty="0" smtClean="0">
                <a:latin typeface="Arial" pitchFamily="34" charset="0"/>
                <a:cs typeface="Arial" pitchFamily="34" charset="0"/>
              </a:rPr>
              <a:t>Access </a:t>
            </a:r>
            <a:r>
              <a:rPr lang="fr-FR" sz="1800" b="1" dirty="0" err="1" smtClean="0">
                <a:latin typeface="Arial" pitchFamily="34" charset="0"/>
                <a:cs typeface="Arial" pitchFamily="34" charset="0"/>
              </a:rPr>
              <a:t>lists</a:t>
            </a:r>
            <a:endParaRPr lang="fr-FR" sz="1800" b="1" dirty="0" smtClean="0">
              <a:latin typeface="Arial" pitchFamily="34" charset="0"/>
              <a:cs typeface="Arial" pitchFamily="34" charset="0"/>
            </a:endParaRPr>
          </a:p>
          <a:p>
            <a:pPr lvl="1"/>
            <a:r>
              <a:rPr lang="fr-FR" sz="1800" b="1" dirty="0" smtClean="0">
                <a:latin typeface="Arial" pitchFamily="34" charset="0"/>
                <a:cs typeface="Arial" pitchFamily="34" charset="0"/>
              </a:rPr>
              <a:t>Messagerie (spam, </a:t>
            </a:r>
            <a:r>
              <a:rPr lang="fr-FR" sz="1800" b="1" dirty="0" err="1" smtClean="0">
                <a:latin typeface="Arial" pitchFamily="34" charset="0"/>
                <a:cs typeface="Arial" pitchFamily="34" charset="0"/>
              </a:rPr>
              <a:t>phishing</a:t>
            </a:r>
            <a:r>
              <a:rPr lang="fr-FR" sz="1800" b="1" dirty="0" smtClean="0">
                <a:latin typeface="Arial" pitchFamily="34" charset="0"/>
                <a:cs typeface="Arial" pitchFamily="34" charset="0"/>
              </a:rPr>
              <a:t>, </a:t>
            </a:r>
            <a:r>
              <a:rPr lang="fr-FR" sz="1800" b="1" dirty="0" err="1" smtClean="0">
                <a:latin typeface="Arial" pitchFamily="34" charset="0"/>
                <a:cs typeface="Arial" pitchFamily="34" charset="0"/>
              </a:rPr>
              <a:t>blacklists</a:t>
            </a:r>
            <a:r>
              <a:rPr lang="fr-FR" sz="1800" b="1" dirty="0" smtClean="0">
                <a:latin typeface="Arial" pitchFamily="34" charset="0"/>
                <a:cs typeface="Arial" pitchFamily="34" charset="0"/>
              </a:rPr>
              <a:t>,…)</a:t>
            </a:r>
          </a:p>
          <a:p>
            <a:pPr lvl="1"/>
            <a:r>
              <a:rPr lang="fr-FR" sz="1800" b="1" dirty="0" smtClean="0">
                <a:latin typeface="Arial" pitchFamily="34" charset="0"/>
                <a:cs typeface="Arial" pitchFamily="34" charset="0"/>
              </a:rPr>
              <a:t>Messagerie instantanée</a:t>
            </a:r>
          </a:p>
          <a:p>
            <a:pPr lvl="1"/>
            <a:r>
              <a:rPr lang="fr-FR" sz="1800" b="1" dirty="0" err="1" smtClean="0">
                <a:latin typeface="Arial" pitchFamily="34" charset="0"/>
                <a:cs typeface="Arial" pitchFamily="34" charset="0"/>
              </a:rPr>
              <a:t>ToIP</a:t>
            </a:r>
            <a:endParaRPr lang="fr-FR" sz="1800" b="1" dirty="0" smtClean="0">
              <a:latin typeface="Arial" pitchFamily="34" charset="0"/>
              <a:cs typeface="Arial" pitchFamily="34" charset="0"/>
            </a:endParaRPr>
          </a:p>
          <a:p>
            <a:pPr lvl="1"/>
            <a:r>
              <a:rPr lang="fr-FR" sz="1800" b="1" dirty="0" smtClean="0">
                <a:latin typeface="Arial" pitchFamily="34" charset="0"/>
                <a:cs typeface="Arial" pitchFamily="34" charset="0"/>
              </a:rPr>
              <a:t>Web (filtrage, </a:t>
            </a:r>
            <a:r>
              <a:rPr lang="fr-FR" sz="1800" b="1" dirty="0" err="1" smtClean="0">
                <a:latin typeface="Arial" pitchFamily="34" charset="0"/>
                <a:cs typeface="Arial" pitchFamily="34" charset="0"/>
              </a:rPr>
              <a:t>blacklists</a:t>
            </a:r>
            <a:r>
              <a:rPr lang="fr-FR" sz="1800" b="1" dirty="0" smtClean="0">
                <a:latin typeface="Arial" pitchFamily="34" charset="0"/>
                <a:cs typeface="Arial" pitchFamily="34" charset="0"/>
              </a:rPr>
              <a:t>,…)</a:t>
            </a:r>
          </a:p>
          <a:p>
            <a:pPr lvl="1"/>
            <a:r>
              <a:rPr lang="fr-FR" sz="1800" b="1" dirty="0" smtClean="0">
                <a:latin typeface="Arial" pitchFamily="34" charset="0"/>
                <a:cs typeface="Arial" pitchFamily="34" charset="0"/>
              </a:rPr>
              <a:t>Accès distants (VPN, portails,…)</a:t>
            </a:r>
          </a:p>
          <a:p>
            <a:pPr lvl="1"/>
            <a:r>
              <a:rPr lang="fr-FR" sz="1800" b="1" dirty="0" err="1" smtClean="0">
                <a:latin typeface="Arial" pitchFamily="34" charset="0"/>
                <a:cs typeface="Arial" pitchFamily="34" charset="0"/>
              </a:rPr>
              <a:t>WiFi</a:t>
            </a:r>
            <a:endParaRPr lang="fr-FR" sz="1800" b="1" dirty="0" smtClean="0">
              <a:latin typeface="Arial" pitchFamily="34" charset="0"/>
              <a:cs typeface="Arial" pitchFamily="34" charset="0"/>
            </a:endParaRPr>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sp>
        <p:nvSpPr>
          <p:cNvPr id="8" name="ZoneTexte 7"/>
          <p:cNvSpPr txBox="1"/>
          <p:nvPr/>
        </p:nvSpPr>
        <p:spPr>
          <a:xfrm>
            <a:off x="5364088" y="1340768"/>
            <a:ext cx="3528392" cy="150810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wrap="square" rtlCol="0">
            <a:spAutoFit/>
          </a:bodyPr>
          <a:lstStyle/>
          <a:p>
            <a:pPr marL="0" lvl="1"/>
            <a:r>
              <a:rPr lang="fr-FR" sz="2000" b="1" i="1" dirty="0" smtClean="0">
                <a:solidFill>
                  <a:schemeClr val="accent2">
                    <a:lumMod val="75000"/>
                  </a:schemeClr>
                </a:solidFill>
                <a:latin typeface="Arial" pitchFamily="34" charset="0"/>
                <a:cs typeface="Arial" pitchFamily="34" charset="0"/>
              </a:rPr>
              <a:t>Risques associés</a:t>
            </a:r>
          </a:p>
          <a:p>
            <a:pPr marL="457200" lvl="2">
              <a:buFont typeface="Wingdings" pitchFamily="2" charset="2"/>
              <a:buChar char="ü"/>
            </a:pPr>
            <a:r>
              <a:rPr lang="fr-FR" b="1" i="1" dirty="0" smtClean="0">
                <a:solidFill>
                  <a:schemeClr val="accent2">
                    <a:lumMod val="75000"/>
                  </a:schemeClr>
                </a:solidFill>
                <a:latin typeface="Arial" pitchFamily="34" charset="0"/>
                <a:cs typeface="Arial" pitchFamily="34" charset="0"/>
              </a:rPr>
              <a:t>Déni de service</a:t>
            </a:r>
          </a:p>
          <a:p>
            <a:pPr marL="457200" lvl="2">
              <a:buFont typeface="Wingdings" pitchFamily="2" charset="2"/>
              <a:buChar char="ü"/>
            </a:pPr>
            <a:r>
              <a:rPr lang="fr-FR" b="1" i="1" dirty="0" smtClean="0">
                <a:solidFill>
                  <a:schemeClr val="accent2">
                    <a:lumMod val="75000"/>
                  </a:schemeClr>
                </a:solidFill>
                <a:latin typeface="Arial" pitchFamily="34" charset="0"/>
                <a:cs typeface="Arial" pitchFamily="34" charset="0"/>
              </a:rPr>
              <a:t>Perte de productivité</a:t>
            </a:r>
          </a:p>
          <a:p>
            <a:pPr marL="457200" lvl="2">
              <a:buFont typeface="Wingdings" pitchFamily="2" charset="2"/>
              <a:buChar char="ü"/>
            </a:pPr>
            <a:r>
              <a:rPr lang="fr-FR" b="1" i="1" dirty="0" smtClean="0">
                <a:solidFill>
                  <a:schemeClr val="accent2">
                    <a:lumMod val="75000"/>
                  </a:schemeClr>
                </a:solidFill>
                <a:latin typeface="Arial" pitchFamily="34" charset="0"/>
                <a:cs typeface="Arial" pitchFamily="34" charset="0"/>
              </a:rPr>
              <a:t>Piratage</a:t>
            </a:r>
          </a:p>
          <a:p>
            <a:pPr marL="457200" lvl="2">
              <a:buFont typeface="Wingdings" pitchFamily="2" charset="2"/>
              <a:buChar char="ü"/>
            </a:pPr>
            <a:r>
              <a:rPr lang="fr-FR" b="1" i="1" dirty="0" smtClean="0">
                <a:solidFill>
                  <a:schemeClr val="accent2">
                    <a:lumMod val="75000"/>
                  </a:schemeClr>
                </a:solidFill>
                <a:latin typeface="Arial" pitchFamily="34" charset="0"/>
                <a:cs typeface="Arial" pitchFamily="34" charset="0"/>
              </a:rPr>
              <a:t>Perte / vol d’information</a:t>
            </a:r>
          </a:p>
        </p:txBody>
      </p:sp>
      <p:pic>
        <p:nvPicPr>
          <p:cNvPr id="10" name="Image 9" descr="wifilocked.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44208" y="3789040"/>
            <a:ext cx="1872208" cy="1872208"/>
          </a:xfrm>
          <a:prstGeom prst="rect">
            <a:avLst/>
          </a:prstGeom>
        </p:spPr>
      </p:pic>
    </p:spTree>
    <p:extLst>
      <p:ext uri="{BB962C8B-B14F-4D97-AF65-F5344CB8AC3E}">
        <p14:creationId xmlns:p14="http://schemas.microsoft.com/office/powerpoint/2010/main" val="2456699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a:solidFill>
                  <a:schemeClr val="tx1"/>
                </a:solidFill>
                <a:latin typeface="+mn-lt"/>
                <a:ea typeface="+mn-ea"/>
              </a:rPr>
              <a:t>Technologies de Protection</a:t>
            </a:r>
            <a:endParaRPr lang="en-US" sz="2800" b="1" dirty="0">
              <a:solidFill>
                <a:schemeClr val="tx1"/>
              </a:solidFill>
              <a:latin typeface="+mn-lt"/>
              <a:ea typeface="+mn-ea"/>
            </a:endParaRPr>
          </a:p>
        </p:txBody>
      </p:sp>
      <p:sp>
        <p:nvSpPr>
          <p:cNvPr id="5" name="Espace réservé du contenu 4"/>
          <p:cNvSpPr>
            <a:spLocks noGrp="1"/>
          </p:cNvSpPr>
          <p:nvPr>
            <p:ph idx="1"/>
          </p:nvPr>
        </p:nvSpPr>
        <p:spPr>
          <a:xfrm>
            <a:off x="257886" y="1043792"/>
            <a:ext cx="6330338" cy="4905488"/>
          </a:xfrm>
        </p:spPr>
        <p:txBody>
          <a:bodyPr>
            <a:normAutofit fontScale="92500" lnSpcReduction="10000"/>
          </a:bodyPr>
          <a:lstStyle/>
          <a:p>
            <a:pPr marL="342900" lvl="1" indent="-342900">
              <a:buFont typeface="Arial" pitchFamily="34" charset="0"/>
              <a:buChar char="•"/>
            </a:pPr>
            <a:r>
              <a:rPr lang="fr-FR" sz="2000" b="1" kern="0" dirty="0" smtClean="0">
                <a:latin typeface="Arial" pitchFamily="34" charset="0"/>
                <a:cs typeface="Arial" pitchFamily="34" charset="0"/>
              </a:rPr>
              <a:t>Protection Périphérique</a:t>
            </a:r>
          </a:p>
          <a:p>
            <a:pPr lvl="1"/>
            <a:r>
              <a:rPr lang="fr-FR" sz="1800" b="1" dirty="0" smtClean="0">
                <a:latin typeface="Arial" pitchFamily="34" charset="0"/>
                <a:cs typeface="Arial" pitchFamily="34" charset="0"/>
              </a:rPr>
              <a:t>Firewall</a:t>
            </a:r>
          </a:p>
          <a:p>
            <a:pPr lvl="1"/>
            <a:r>
              <a:rPr lang="fr-FR" sz="1800" b="1" dirty="0" smtClean="0">
                <a:latin typeface="Arial" pitchFamily="34" charset="0"/>
                <a:cs typeface="Arial" pitchFamily="34" charset="0"/>
              </a:rPr>
              <a:t>Systèmes de détection et de prévention d’intrusion</a:t>
            </a:r>
          </a:p>
          <a:p>
            <a:pPr marL="342900" lvl="1" indent="-342900">
              <a:buFont typeface="Arial" pitchFamily="34" charset="0"/>
              <a:buChar char="•"/>
            </a:pPr>
            <a:r>
              <a:rPr lang="fr-FR" sz="2000" b="1" kern="0" dirty="0" smtClean="0">
                <a:latin typeface="Arial" pitchFamily="34" charset="0"/>
                <a:cs typeface="Arial" pitchFamily="34" charset="0"/>
              </a:rPr>
              <a:t>Protection des appareils mobile</a:t>
            </a:r>
          </a:p>
          <a:p>
            <a:pPr lvl="1"/>
            <a:r>
              <a:rPr lang="fr-FR" sz="1800" b="1" dirty="0" smtClean="0">
                <a:latin typeface="Arial" pitchFamily="34" charset="0"/>
                <a:cs typeface="Arial" pitchFamily="34" charset="0"/>
              </a:rPr>
              <a:t>Identification / Authentification</a:t>
            </a:r>
          </a:p>
          <a:p>
            <a:pPr lvl="1"/>
            <a:r>
              <a:rPr lang="fr-FR" sz="1800" b="1" dirty="0" smtClean="0">
                <a:latin typeface="Arial" pitchFamily="34" charset="0"/>
                <a:cs typeface="Arial" pitchFamily="34" charset="0"/>
              </a:rPr>
              <a:t>Chiffrement</a:t>
            </a:r>
          </a:p>
          <a:p>
            <a:pPr lvl="1"/>
            <a:r>
              <a:rPr lang="fr-FR" sz="1800" b="1" dirty="0" smtClean="0">
                <a:latin typeface="Arial" pitchFamily="34" charset="0"/>
                <a:cs typeface="Arial" pitchFamily="34" charset="0"/>
              </a:rPr>
              <a:t>Procédure en cas de perte ou de vol</a:t>
            </a:r>
          </a:p>
          <a:p>
            <a:pPr marL="342900" lvl="1" indent="-342900">
              <a:buFont typeface="Arial" pitchFamily="34" charset="0"/>
              <a:buChar char="•"/>
            </a:pPr>
            <a:r>
              <a:rPr lang="fr-FR" sz="2000" b="1" kern="0" dirty="0" smtClean="0">
                <a:latin typeface="Arial" pitchFamily="34" charset="0"/>
                <a:cs typeface="Arial" pitchFamily="34" charset="0"/>
              </a:rPr>
              <a:t>Détection et suivi des incidents de sécurité</a:t>
            </a:r>
          </a:p>
          <a:p>
            <a:pPr lvl="1"/>
            <a:r>
              <a:rPr lang="fr-FR" sz="1800" b="1" dirty="0" smtClean="0">
                <a:latin typeface="Arial" pitchFamily="34" charset="0"/>
                <a:cs typeface="Arial" pitchFamily="34" charset="0"/>
              </a:rPr>
              <a:t>Plate forme de supervision des incidents de sécurité</a:t>
            </a:r>
          </a:p>
          <a:p>
            <a:pPr lvl="1"/>
            <a:r>
              <a:rPr lang="fr-FR" sz="1800" b="1" dirty="0" err="1" smtClean="0">
                <a:latin typeface="Arial" pitchFamily="34" charset="0"/>
                <a:cs typeface="Arial" pitchFamily="34" charset="0"/>
              </a:rPr>
              <a:t>Workflow</a:t>
            </a:r>
            <a:endParaRPr lang="fr-FR" sz="1800" b="1" dirty="0" smtClean="0">
              <a:latin typeface="Arial" pitchFamily="34" charset="0"/>
              <a:cs typeface="Arial" pitchFamily="34" charset="0"/>
            </a:endParaRPr>
          </a:p>
          <a:p>
            <a:pPr lvl="1"/>
            <a:r>
              <a:rPr lang="fr-FR" sz="1800" b="1" dirty="0" smtClean="0">
                <a:latin typeface="Arial" pitchFamily="34" charset="0"/>
                <a:cs typeface="Arial" pitchFamily="34" charset="0"/>
              </a:rPr>
              <a:t>Procédures d’escalade</a:t>
            </a:r>
          </a:p>
          <a:p>
            <a:pPr lvl="1"/>
            <a:r>
              <a:rPr lang="fr-FR" sz="1800" b="1" dirty="0" smtClean="0">
                <a:latin typeface="Arial" pitchFamily="34" charset="0"/>
                <a:cs typeface="Arial" pitchFamily="34" charset="0"/>
              </a:rPr>
              <a:t>Documentation</a:t>
            </a: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52</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8" name="Image 7" descr="Windows_Firewall.png"/>
          <p:cNvPicPr>
            <a:picLocks noChangeAspect="1"/>
          </p:cNvPicPr>
          <p:nvPr/>
        </p:nvPicPr>
        <p:blipFill>
          <a:blip r:embed="rId3" cstate="print"/>
          <a:stretch>
            <a:fillRect/>
          </a:stretch>
        </p:blipFill>
        <p:spPr>
          <a:xfrm>
            <a:off x="6516216" y="1196752"/>
            <a:ext cx="1944216" cy="1944216"/>
          </a:xfrm>
          <a:prstGeom prst="rect">
            <a:avLst/>
          </a:prstGeom>
          <a:effectLst>
            <a:outerShdw blurRad="50800" dist="38100" dir="2700000" algn="tl" rotWithShape="0">
              <a:prstClr val="black">
                <a:alpha val="40000"/>
              </a:prstClr>
            </a:outerShdw>
          </a:effectLst>
        </p:spPr>
      </p:pic>
      <p:pic>
        <p:nvPicPr>
          <p:cNvPr id="9" name="Image 8" descr="Security-Monitoring.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44208" y="4005064"/>
            <a:ext cx="1950720" cy="12984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94576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confidentiel.gif"/>
          <p:cNvPicPr>
            <a:picLocks noChangeAspect="1"/>
          </p:cNvPicPr>
          <p:nvPr/>
        </p:nvPicPr>
        <p:blipFill>
          <a:blip r:embed="rId3" cstate="print"/>
          <a:stretch>
            <a:fillRect/>
          </a:stretch>
        </p:blipFill>
        <p:spPr>
          <a:xfrm>
            <a:off x="6410647" y="4005064"/>
            <a:ext cx="2409825" cy="1304925"/>
          </a:xfrm>
          <a:prstGeom prst="rect">
            <a:avLst/>
          </a:prstGeom>
        </p:spPr>
      </p:pic>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Sécurité Interne</a:t>
            </a:r>
            <a:endParaRPr lang="en-US" sz="2800" b="1" dirty="0">
              <a:solidFill>
                <a:schemeClr val="tx1"/>
              </a:solidFill>
              <a:latin typeface="+mn-lt"/>
              <a:ea typeface="+mn-ea"/>
            </a:endParaRPr>
          </a:p>
        </p:txBody>
      </p:sp>
      <p:sp>
        <p:nvSpPr>
          <p:cNvPr id="5" name="Espace réservé du contenu 4"/>
          <p:cNvSpPr>
            <a:spLocks noGrp="1"/>
          </p:cNvSpPr>
          <p:nvPr>
            <p:ph idx="1"/>
          </p:nvPr>
        </p:nvSpPr>
        <p:spPr>
          <a:xfrm>
            <a:off x="257886" y="908720"/>
            <a:ext cx="8706602" cy="4824536"/>
          </a:xfrm>
        </p:spPr>
        <p:txBody>
          <a:bodyPr>
            <a:normAutofit lnSpcReduction="10000"/>
          </a:bodyPr>
          <a:lstStyle/>
          <a:p>
            <a:pPr marL="342900" lvl="1" indent="-342900">
              <a:buFont typeface="Arial" pitchFamily="34" charset="0"/>
              <a:buChar char="•"/>
            </a:pPr>
            <a:r>
              <a:rPr lang="fr-FR" sz="2000" b="1" kern="0" dirty="0" smtClean="0">
                <a:latin typeface="Arial" pitchFamily="34" charset="0"/>
                <a:cs typeface="Arial" pitchFamily="34" charset="0"/>
              </a:rPr>
              <a:t>Gestion des identités et des droits d’accès</a:t>
            </a:r>
          </a:p>
          <a:p>
            <a:pPr lvl="1"/>
            <a:r>
              <a:rPr lang="fr-FR" sz="1800" b="1" dirty="0" smtClean="0">
                <a:latin typeface="Arial" pitchFamily="34" charset="0"/>
                <a:cs typeface="Arial" pitchFamily="34" charset="0"/>
              </a:rPr>
              <a:t>Gestion des identifiants et des mots de passe</a:t>
            </a:r>
          </a:p>
          <a:p>
            <a:pPr lvl="1"/>
            <a:r>
              <a:rPr lang="fr-FR" sz="1800" b="1" dirty="0" smtClean="0">
                <a:latin typeface="Arial" pitchFamily="34" charset="0"/>
                <a:cs typeface="Arial" pitchFamily="34" charset="0"/>
              </a:rPr>
              <a:t>Méta-annuaire</a:t>
            </a:r>
          </a:p>
          <a:p>
            <a:pPr lvl="1"/>
            <a:r>
              <a:rPr lang="fr-FR" sz="1800" b="1" dirty="0" err="1" smtClean="0">
                <a:latin typeface="Arial" pitchFamily="34" charset="0"/>
                <a:cs typeface="Arial" pitchFamily="34" charset="0"/>
              </a:rPr>
              <a:t>Account</a:t>
            </a:r>
            <a:r>
              <a:rPr lang="fr-FR" sz="1800" b="1" dirty="0" smtClean="0">
                <a:latin typeface="Arial" pitchFamily="34" charset="0"/>
                <a:cs typeface="Arial" pitchFamily="34" charset="0"/>
              </a:rPr>
              <a:t> </a:t>
            </a:r>
            <a:r>
              <a:rPr lang="fr-FR" sz="1800" b="1" dirty="0" err="1" smtClean="0">
                <a:latin typeface="Arial" pitchFamily="34" charset="0"/>
                <a:cs typeface="Arial" pitchFamily="34" charset="0"/>
              </a:rPr>
              <a:t>provisioning</a:t>
            </a:r>
            <a:endParaRPr lang="fr-FR" sz="1800" b="1" dirty="0" smtClean="0">
              <a:latin typeface="Arial" pitchFamily="34" charset="0"/>
              <a:cs typeface="Arial" pitchFamily="34" charset="0"/>
            </a:endParaRPr>
          </a:p>
          <a:p>
            <a:pPr lvl="1"/>
            <a:r>
              <a:rPr lang="fr-FR" sz="1800" b="1" dirty="0" smtClean="0">
                <a:latin typeface="Arial" pitchFamily="34" charset="0"/>
                <a:cs typeface="Arial" pitchFamily="34" charset="0"/>
              </a:rPr>
              <a:t>Certification des habilitations</a:t>
            </a:r>
          </a:p>
          <a:p>
            <a:pPr lvl="1"/>
            <a:r>
              <a:rPr lang="fr-FR" sz="1800" b="1" dirty="0" smtClean="0">
                <a:latin typeface="Arial" pitchFamily="34" charset="0"/>
                <a:cs typeface="Arial" pitchFamily="34" charset="0"/>
              </a:rPr>
              <a:t>Signature unique (SSO)</a:t>
            </a:r>
          </a:p>
          <a:p>
            <a:pPr lvl="1"/>
            <a:r>
              <a:rPr lang="fr-FR" sz="1800" b="1" dirty="0" smtClean="0">
                <a:latin typeface="Arial" pitchFamily="34" charset="0"/>
                <a:cs typeface="Arial" pitchFamily="34" charset="0"/>
              </a:rPr>
              <a:t>Self service utilisateur</a:t>
            </a:r>
          </a:p>
          <a:p>
            <a:pPr lvl="1"/>
            <a:r>
              <a:rPr lang="fr-FR" sz="1800" b="1" dirty="0" smtClean="0">
                <a:latin typeface="Arial" pitchFamily="34" charset="0"/>
                <a:cs typeface="Arial" pitchFamily="34" charset="0"/>
              </a:rPr>
              <a:t>PKI</a:t>
            </a:r>
          </a:p>
          <a:p>
            <a:pPr marL="342900" lvl="1" indent="-342900">
              <a:buFont typeface="Arial" pitchFamily="34" charset="0"/>
              <a:buChar char="•"/>
            </a:pPr>
            <a:r>
              <a:rPr lang="fr-FR" sz="2000" b="1" kern="0" dirty="0" smtClean="0">
                <a:latin typeface="Arial" pitchFamily="34" charset="0"/>
                <a:cs typeface="Arial" pitchFamily="34" charset="0"/>
              </a:rPr>
              <a:t>Protection de l’information</a:t>
            </a:r>
          </a:p>
          <a:p>
            <a:pPr lvl="1"/>
            <a:r>
              <a:rPr lang="fr-FR" sz="1800" b="1" dirty="0" smtClean="0">
                <a:latin typeface="Arial" pitchFamily="34" charset="0"/>
                <a:cs typeface="Arial" pitchFamily="34" charset="0"/>
              </a:rPr>
              <a:t>Protection de la propriété intellectuelle</a:t>
            </a:r>
          </a:p>
          <a:p>
            <a:pPr lvl="1"/>
            <a:r>
              <a:rPr lang="fr-FR" sz="1800" b="1" dirty="0" smtClean="0">
                <a:latin typeface="Arial" pitchFamily="34" charset="0"/>
                <a:cs typeface="Arial" pitchFamily="34" charset="0"/>
              </a:rPr>
              <a:t>Protection des données individuelles et privées</a:t>
            </a:r>
          </a:p>
          <a:p>
            <a:pPr lvl="1"/>
            <a:r>
              <a:rPr lang="fr-FR" sz="1800" b="1" dirty="0" smtClean="0">
                <a:latin typeface="Arial" pitchFamily="34" charset="0"/>
                <a:cs typeface="Arial" pitchFamily="34" charset="0"/>
              </a:rPr>
              <a:t>Prévention de la </a:t>
            </a:r>
            <a:r>
              <a:rPr lang="fr-FR" sz="1800" b="1" smtClean="0">
                <a:latin typeface="Arial" pitchFamily="34" charset="0"/>
                <a:cs typeface="Arial" pitchFamily="34" charset="0"/>
              </a:rPr>
              <a:t>fuite d’information (DLP)</a:t>
            </a:r>
            <a:endParaRPr lang="fr-FR" sz="1800" b="1" dirty="0" smtClean="0">
              <a:latin typeface="Arial" pitchFamily="34" charset="0"/>
              <a:cs typeface="Arial" pitchFamily="34" charset="0"/>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53</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sp>
        <p:nvSpPr>
          <p:cNvPr id="8" name="ZoneTexte 7"/>
          <p:cNvSpPr txBox="1"/>
          <p:nvPr/>
        </p:nvSpPr>
        <p:spPr>
          <a:xfrm>
            <a:off x="5364088" y="1837854"/>
            <a:ext cx="3528392" cy="123110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wrap="square" rtlCol="0">
            <a:spAutoFit/>
          </a:bodyPr>
          <a:lstStyle/>
          <a:p>
            <a:pPr marL="0" lvl="1"/>
            <a:r>
              <a:rPr lang="fr-FR" sz="2000" b="1" i="1" dirty="0" smtClean="0">
                <a:solidFill>
                  <a:schemeClr val="accent2">
                    <a:lumMod val="75000"/>
                  </a:schemeClr>
                </a:solidFill>
                <a:latin typeface="Arial" pitchFamily="34" charset="0"/>
                <a:cs typeface="Arial" pitchFamily="34" charset="0"/>
              </a:rPr>
              <a:t>Risques associés</a:t>
            </a:r>
          </a:p>
          <a:p>
            <a:pPr marL="457200" lvl="2">
              <a:buFont typeface="Wingdings" pitchFamily="2" charset="2"/>
              <a:buChar char="ü"/>
            </a:pPr>
            <a:r>
              <a:rPr lang="fr-FR" b="1" i="1" dirty="0" smtClean="0">
                <a:solidFill>
                  <a:schemeClr val="accent2">
                    <a:lumMod val="75000"/>
                  </a:schemeClr>
                </a:solidFill>
                <a:latin typeface="Arial" pitchFamily="34" charset="0"/>
                <a:cs typeface="Arial" pitchFamily="34" charset="0"/>
              </a:rPr>
              <a:t>Non-conformité</a:t>
            </a:r>
          </a:p>
          <a:p>
            <a:pPr marL="457200" lvl="2">
              <a:buFont typeface="Wingdings" pitchFamily="2" charset="2"/>
              <a:buChar char="ü"/>
            </a:pPr>
            <a:r>
              <a:rPr lang="fr-FR" b="1" i="1" dirty="0" smtClean="0">
                <a:solidFill>
                  <a:schemeClr val="accent2">
                    <a:lumMod val="75000"/>
                  </a:schemeClr>
                </a:solidFill>
                <a:latin typeface="Arial" pitchFamily="34" charset="0"/>
                <a:cs typeface="Arial" pitchFamily="34" charset="0"/>
              </a:rPr>
              <a:t>Poursuites pénales</a:t>
            </a:r>
          </a:p>
          <a:p>
            <a:pPr marL="457200" lvl="2">
              <a:buFont typeface="Wingdings" pitchFamily="2" charset="2"/>
              <a:buChar char="ü"/>
            </a:pPr>
            <a:r>
              <a:rPr lang="fr-FR" b="1" i="1" dirty="0" smtClean="0">
                <a:solidFill>
                  <a:schemeClr val="accent2">
                    <a:lumMod val="75000"/>
                  </a:schemeClr>
                </a:solidFill>
                <a:latin typeface="Arial" pitchFamily="34" charset="0"/>
                <a:cs typeface="Arial" pitchFamily="34" charset="0"/>
              </a:rPr>
              <a:t>Perte / vol d’information</a:t>
            </a:r>
          </a:p>
        </p:txBody>
      </p:sp>
    </p:spTree>
    <p:extLst>
      <p:ext uri="{BB962C8B-B14F-4D97-AF65-F5344CB8AC3E}">
        <p14:creationId xmlns:p14="http://schemas.microsoft.com/office/powerpoint/2010/main" val="1640787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Plan de Continuité d’Activité</a:t>
            </a:r>
            <a:endParaRPr lang="en-US" sz="2800" b="1" dirty="0">
              <a:solidFill>
                <a:schemeClr val="tx1"/>
              </a:solidFill>
              <a:latin typeface="+mn-lt"/>
              <a:ea typeface="+mn-ea"/>
            </a:endParaRPr>
          </a:p>
        </p:txBody>
      </p:sp>
      <p:sp>
        <p:nvSpPr>
          <p:cNvPr id="5" name="Espace réservé du contenu 4"/>
          <p:cNvSpPr>
            <a:spLocks noGrp="1"/>
          </p:cNvSpPr>
          <p:nvPr>
            <p:ph idx="1"/>
          </p:nvPr>
        </p:nvSpPr>
        <p:spPr>
          <a:xfrm>
            <a:off x="257886" y="836712"/>
            <a:ext cx="8706602" cy="3024336"/>
          </a:xfrm>
        </p:spPr>
        <p:txBody>
          <a:bodyPr>
            <a:normAutofit/>
          </a:bodyPr>
          <a:lstStyle/>
          <a:p>
            <a:pPr marL="342900" lvl="1" indent="-342900">
              <a:buFont typeface="Arial" pitchFamily="34" charset="0"/>
              <a:buChar char="•"/>
            </a:pPr>
            <a:r>
              <a:rPr lang="fr-FR" sz="2000" b="1" kern="0" dirty="0" smtClean="0">
                <a:latin typeface="Arial" pitchFamily="34" charset="0"/>
                <a:cs typeface="Arial" pitchFamily="34" charset="0"/>
              </a:rPr>
              <a:t>Evaluation des risques</a:t>
            </a:r>
          </a:p>
          <a:p>
            <a:pPr marL="342900" lvl="1" indent="-342900">
              <a:buFont typeface="Arial" pitchFamily="34" charset="0"/>
              <a:buChar char="•"/>
            </a:pPr>
            <a:r>
              <a:rPr lang="fr-FR" sz="2000" b="1" kern="0" dirty="0" smtClean="0">
                <a:latin typeface="Arial" pitchFamily="34" charset="0"/>
                <a:cs typeface="Arial" pitchFamily="34" charset="0"/>
              </a:rPr>
              <a:t>Définition de scénarios</a:t>
            </a:r>
          </a:p>
          <a:p>
            <a:pPr marL="342900" lvl="1" indent="-342900">
              <a:buFont typeface="Arial" pitchFamily="34" charset="0"/>
              <a:buChar char="•"/>
            </a:pPr>
            <a:r>
              <a:rPr lang="fr-FR" sz="2000" b="1" kern="0" dirty="0" smtClean="0">
                <a:latin typeface="Arial" pitchFamily="34" charset="0"/>
                <a:cs typeface="Arial" pitchFamily="34" charset="0"/>
              </a:rPr>
              <a:t>Rédaction de documentations</a:t>
            </a:r>
          </a:p>
          <a:p>
            <a:pPr marL="342900" lvl="1" indent="-342900">
              <a:buFont typeface="Arial" pitchFamily="34" charset="0"/>
              <a:buChar char="•"/>
            </a:pPr>
            <a:r>
              <a:rPr lang="fr-FR" sz="2000" b="1" kern="0" dirty="0" smtClean="0">
                <a:latin typeface="Arial" pitchFamily="34" charset="0"/>
                <a:cs typeface="Arial" pitchFamily="34" charset="0"/>
              </a:rPr>
              <a:t>Sélection des fournisseurs</a:t>
            </a:r>
          </a:p>
          <a:p>
            <a:pPr marL="342900" lvl="1" indent="-342900">
              <a:buFont typeface="Arial" pitchFamily="34" charset="0"/>
              <a:buChar char="•"/>
            </a:pPr>
            <a:r>
              <a:rPr lang="fr-FR" sz="2000" b="1" kern="0" dirty="0" smtClean="0">
                <a:latin typeface="Arial" pitchFamily="34" charset="0"/>
                <a:cs typeface="Arial" pitchFamily="34" charset="0"/>
              </a:rPr>
              <a:t>Formation des employés</a:t>
            </a:r>
          </a:p>
          <a:p>
            <a:pPr marL="342900" lvl="1" indent="-342900">
              <a:buFont typeface="Arial" pitchFamily="34" charset="0"/>
              <a:buChar char="•"/>
            </a:pPr>
            <a:r>
              <a:rPr lang="fr-FR" sz="2000" b="1" kern="0" dirty="0" smtClean="0">
                <a:latin typeface="Arial" pitchFamily="34" charset="0"/>
                <a:cs typeface="Arial" pitchFamily="34" charset="0"/>
              </a:rPr>
              <a:t>Tests réguliers</a:t>
            </a:r>
          </a:p>
          <a:p>
            <a:pPr marL="342900" lvl="1" indent="-342900">
              <a:buFont typeface="Arial" pitchFamily="34" charset="0"/>
              <a:buChar char="•"/>
            </a:pPr>
            <a:r>
              <a:rPr lang="fr-FR" sz="2000" b="1" kern="0" dirty="0" smtClean="0">
                <a:latin typeface="Arial" pitchFamily="34" charset="0"/>
                <a:cs typeface="Arial" pitchFamily="34" charset="0"/>
              </a:rPr>
              <a:t>Mises à jour des plans de continuité</a:t>
            </a:r>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sp>
        <p:nvSpPr>
          <p:cNvPr id="8" name="ZoneTexte 7"/>
          <p:cNvSpPr txBox="1"/>
          <p:nvPr/>
        </p:nvSpPr>
        <p:spPr>
          <a:xfrm>
            <a:off x="5364088" y="1124744"/>
            <a:ext cx="3528392" cy="150810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wrap="square" rtlCol="0">
            <a:spAutoFit/>
          </a:bodyPr>
          <a:lstStyle/>
          <a:p>
            <a:pPr marL="0" lvl="1"/>
            <a:r>
              <a:rPr lang="fr-FR" sz="2000" b="1" i="1" dirty="0" smtClean="0">
                <a:solidFill>
                  <a:schemeClr val="accent2">
                    <a:lumMod val="75000"/>
                  </a:schemeClr>
                </a:solidFill>
                <a:latin typeface="Arial" pitchFamily="34" charset="0"/>
                <a:cs typeface="Arial" pitchFamily="34" charset="0"/>
              </a:rPr>
              <a:t>Risques associés</a:t>
            </a:r>
          </a:p>
          <a:p>
            <a:pPr marL="457200" lvl="2">
              <a:buFont typeface="Wingdings" pitchFamily="2" charset="2"/>
              <a:buChar char="ü"/>
            </a:pPr>
            <a:r>
              <a:rPr lang="fr-FR" b="1" i="1" dirty="0" smtClean="0">
                <a:solidFill>
                  <a:schemeClr val="accent2">
                    <a:lumMod val="75000"/>
                  </a:schemeClr>
                </a:solidFill>
                <a:latin typeface="Arial" pitchFamily="34" charset="0"/>
                <a:cs typeface="Arial" pitchFamily="34" charset="0"/>
              </a:rPr>
              <a:t>Déni d’image</a:t>
            </a:r>
          </a:p>
          <a:p>
            <a:pPr marL="457200" lvl="2">
              <a:buFont typeface="Wingdings" pitchFamily="2" charset="2"/>
              <a:buChar char="ü"/>
            </a:pPr>
            <a:r>
              <a:rPr lang="fr-FR" b="1" i="1" dirty="0" smtClean="0">
                <a:solidFill>
                  <a:schemeClr val="accent2">
                    <a:lumMod val="75000"/>
                  </a:schemeClr>
                </a:solidFill>
                <a:latin typeface="Arial" pitchFamily="34" charset="0"/>
                <a:cs typeface="Arial" pitchFamily="34" charset="0"/>
              </a:rPr>
              <a:t>Non-conformité</a:t>
            </a:r>
          </a:p>
          <a:p>
            <a:pPr marL="457200" lvl="2">
              <a:buFont typeface="Wingdings" pitchFamily="2" charset="2"/>
              <a:buChar char="ü"/>
            </a:pPr>
            <a:r>
              <a:rPr lang="fr-FR" b="1" i="1" dirty="0" smtClean="0">
                <a:solidFill>
                  <a:schemeClr val="accent2">
                    <a:lumMod val="75000"/>
                  </a:schemeClr>
                </a:solidFill>
                <a:latin typeface="Arial" pitchFamily="34" charset="0"/>
                <a:cs typeface="Arial" pitchFamily="34" charset="0"/>
              </a:rPr>
              <a:t>Perte de productivité</a:t>
            </a:r>
          </a:p>
          <a:p>
            <a:pPr marL="457200" lvl="2">
              <a:buFont typeface="Wingdings" pitchFamily="2" charset="2"/>
              <a:buChar char="ü"/>
            </a:pPr>
            <a:r>
              <a:rPr lang="fr-FR" b="1" i="1" dirty="0" smtClean="0">
                <a:solidFill>
                  <a:schemeClr val="accent2">
                    <a:lumMod val="75000"/>
                  </a:schemeClr>
                </a:solidFill>
                <a:latin typeface="Arial" pitchFamily="34" charset="0"/>
                <a:cs typeface="Arial" pitchFamily="34" charset="0"/>
              </a:rPr>
              <a:t>Perte de marché</a:t>
            </a:r>
          </a:p>
        </p:txBody>
      </p:sp>
      <p:pic>
        <p:nvPicPr>
          <p:cNvPr id="10" name="Imag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2200" y="2852936"/>
            <a:ext cx="2232248" cy="3002532"/>
          </a:xfrm>
          <a:prstGeom prst="rect">
            <a:avLst/>
          </a:prstGeom>
          <a:effectLst>
            <a:outerShdw blurRad="50800" dist="38100" dir="2700000" algn="tl" rotWithShape="0">
              <a:prstClr val="black">
                <a:alpha val="40000"/>
              </a:prstClr>
            </a:outerShdw>
          </a:effectLst>
        </p:spPr>
      </p:pic>
      <p:pic>
        <p:nvPicPr>
          <p:cNvPr id="2" name="Imag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13542" y="3870176"/>
            <a:ext cx="3550546" cy="225268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71598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Sécurité Physique / Audit</a:t>
            </a:r>
            <a:endParaRPr lang="en-US" sz="2800" b="1" dirty="0">
              <a:solidFill>
                <a:schemeClr val="tx1"/>
              </a:solidFill>
              <a:latin typeface="+mn-lt"/>
              <a:ea typeface="+mn-ea"/>
            </a:endParaRPr>
          </a:p>
        </p:txBody>
      </p:sp>
      <p:sp>
        <p:nvSpPr>
          <p:cNvPr id="5" name="Espace réservé du contenu 4"/>
          <p:cNvSpPr>
            <a:spLocks noGrp="1"/>
          </p:cNvSpPr>
          <p:nvPr>
            <p:ph idx="1"/>
          </p:nvPr>
        </p:nvSpPr>
        <p:spPr>
          <a:xfrm>
            <a:off x="257886" y="1124744"/>
            <a:ext cx="8706602" cy="4608512"/>
          </a:xfrm>
        </p:spPr>
        <p:txBody>
          <a:bodyPr>
            <a:normAutofit/>
          </a:bodyPr>
          <a:lstStyle/>
          <a:p>
            <a:pPr marL="342900" lvl="1" indent="-342900">
              <a:buFont typeface="Arial" pitchFamily="34" charset="0"/>
              <a:buChar char="•"/>
            </a:pPr>
            <a:r>
              <a:rPr lang="fr-FR" sz="2000" b="1" kern="0" dirty="0" smtClean="0">
                <a:latin typeface="Arial" pitchFamily="34" charset="0"/>
                <a:cs typeface="Arial" pitchFamily="34" charset="0"/>
              </a:rPr>
              <a:t>Sécurité physique</a:t>
            </a:r>
          </a:p>
          <a:p>
            <a:pPr lvl="1"/>
            <a:r>
              <a:rPr lang="fr-FR" sz="1800" b="1" dirty="0" smtClean="0">
                <a:latin typeface="Arial" pitchFamily="34" charset="0"/>
                <a:cs typeface="Arial" pitchFamily="34" charset="0"/>
              </a:rPr>
              <a:t>Accès</a:t>
            </a:r>
          </a:p>
          <a:p>
            <a:pPr lvl="1"/>
            <a:r>
              <a:rPr lang="fr-FR" sz="1800" b="1" dirty="0" smtClean="0">
                <a:latin typeface="Arial" pitchFamily="34" charset="0"/>
                <a:cs typeface="Arial" pitchFamily="34" charset="0"/>
              </a:rPr>
              <a:t>Protection incendie</a:t>
            </a:r>
          </a:p>
          <a:p>
            <a:pPr lvl="1"/>
            <a:r>
              <a:rPr lang="fr-FR" sz="1800" b="1" dirty="0" smtClean="0">
                <a:latin typeface="Arial" pitchFamily="34" charset="0"/>
                <a:cs typeface="Arial" pitchFamily="34" charset="0"/>
              </a:rPr>
              <a:t>Air conditionné</a:t>
            </a:r>
          </a:p>
          <a:p>
            <a:pPr lvl="1"/>
            <a:r>
              <a:rPr lang="fr-FR" sz="1800" b="1" dirty="0" smtClean="0">
                <a:latin typeface="Arial" pitchFamily="34" charset="0"/>
                <a:cs typeface="Arial" pitchFamily="34" charset="0"/>
              </a:rPr>
              <a:t>Onduleurs</a:t>
            </a:r>
          </a:p>
          <a:p>
            <a:pPr lvl="1"/>
            <a:r>
              <a:rPr lang="fr-FR" sz="1800" b="1" dirty="0" smtClean="0">
                <a:latin typeface="Arial" pitchFamily="34" charset="0"/>
                <a:cs typeface="Arial" pitchFamily="34" charset="0"/>
              </a:rPr>
              <a:t>Contrats de maintenance et d’entretien</a:t>
            </a:r>
          </a:p>
          <a:p>
            <a:pPr marL="342900" lvl="1" indent="-342900">
              <a:buFont typeface="Arial" pitchFamily="34" charset="0"/>
              <a:buChar char="•"/>
            </a:pPr>
            <a:r>
              <a:rPr lang="fr-FR" sz="2000" b="1" kern="0" dirty="0" smtClean="0">
                <a:latin typeface="Arial" pitchFamily="34" charset="0"/>
                <a:cs typeface="Arial" pitchFamily="34" charset="0"/>
              </a:rPr>
              <a:t>Audits</a:t>
            </a:r>
          </a:p>
          <a:p>
            <a:pPr lvl="1"/>
            <a:r>
              <a:rPr lang="fr-FR" sz="1800" b="1" dirty="0" smtClean="0">
                <a:latin typeface="Arial" pitchFamily="34" charset="0"/>
                <a:cs typeface="Arial" pitchFamily="34" charset="0"/>
              </a:rPr>
              <a:t>tests d’intrusion,</a:t>
            </a:r>
          </a:p>
          <a:p>
            <a:pPr lvl="1"/>
            <a:r>
              <a:rPr lang="fr-FR" sz="1800" b="1" dirty="0" smtClean="0">
                <a:latin typeface="Arial" pitchFamily="34" charset="0"/>
                <a:cs typeface="Arial" pitchFamily="34" charset="0"/>
              </a:rPr>
              <a:t>Application des standards techniques,</a:t>
            </a:r>
          </a:p>
          <a:p>
            <a:pPr lvl="1"/>
            <a:r>
              <a:rPr lang="fr-FR" sz="1800" b="1" dirty="0" smtClean="0">
                <a:latin typeface="Arial" pitchFamily="34" charset="0"/>
                <a:cs typeface="Arial" pitchFamily="34" charset="0"/>
              </a:rPr>
              <a:t>Application des politiques,</a:t>
            </a:r>
          </a:p>
          <a:p>
            <a:pPr lvl="1"/>
            <a:r>
              <a:rPr lang="fr-FR" sz="1800" b="1" dirty="0" smtClean="0">
                <a:latin typeface="Arial" pitchFamily="34" charset="0"/>
                <a:cs typeface="Arial" pitchFamily="34" charset="0"/>
              </a:rPr>
              <a:t>Conformité liée aux processus de l’entreprise,</a:t>
            </a:r>
          </a:p>
          <a:p>
            <a:pPr marL="342900" lvl="1" indent="-342900">
              <a:buFont typeface="Arial" pitchFamily="34" charset="0"/>
              <a:buChar char="•"/>
            </a:pPr>
            <a:endParaRPr lang="fr-FR" sz="2000" b="1" kern="0" dirty="0" smtClean="0">
              <a:latin typeface="Arial" pitchFamily="34" charset="0"/>
              <a:cs typeface="Arial" pitchFamily="34" charset="0"/>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55</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8" name="Image 7" descr="SALLE INFORMATIQU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79119" y="1135944"/>
            <a:ext cx="3241353" cy="229305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69504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257886" y="908720"/>
            <a:ext cx="8706602" cy="4968552"/>
          </a:xfrm>
        </p:spPr>
        <p:txBody>
          <a:bodyPr>
            <a:normAutofit fontScale="92500" lnSpcReduction="20000"/>
          </a:bodyPr>
          <a:lstStyle/>
          <a:p>
            <a:pPr marL="342900" lvl="1" indent="-342900">
              <a:buFont typeface="Arial" pitchFamily="34" charset="0"/>
              <a:buChar char="•"/>
            </a:pPr>
            <a:r>
              <a:rPr lang="fr-FR" sz="2000" b="1" kern="0" dirty="0" smtClean="0">
                <a:latin typeface="Arial" pitchFamily="34" charset="0"/>
                <a:cs typeface="Arial" pitchFamily="34" charset="0"/>
              </a:rPr>
              <a:t>Rédaction des politiques de sécurité (globale, spécifiques)</a:t>
            </a:r>
          </a:p>
          <a:p>
            <a:pPr marL="342900" lvl="1" indent="-342900">
              <a:buFont typeface="Arial" pitchFamily="34" charset="0"/>
              <a:buChar char="•"/>
            </a:pPr>
            <a:r>
              <a:rPr lang="fr-FR" sz="2000" b="1" kern="0" dirty="0" smtClean="0">
                <a:latin typeface="Arial" pitchFamily="34" charset="0"/>
                <a:cs typeface="Arial" pitchFamily="34" charset="0"/>
              </a:rPr>
              <a:t>Direction des projets exclusivement liés à la sécurité informatique</a:t>
            </a:r>
          </a:p>
          <a:p>
            <a:pPr marL="342900" lvl="1" indent="-342900">
              <a:buFont typeface="Arial" pitchFamily="34" charset="0"/>
              <a:buChar char="•"/>
            </a:pPr>
            <a:r>
              <a:rPr lang="fr-FR" sz="2000" b="1" kern="0" dirty="0" smtClean="0">
                <a:latin typeface="Arial" pitchFamily="34" charset="0"/>
                <a:cs typeface="Arial" pitchFamily="34" charset="0"/>
              </a:rPr>
              <a:t>Formation des équipes informatiques</a:t>
            </a:r>
          </a:p>
          <a:p>
            <a:pPr marL="342900" lvl="1" indent="-342900">
              <a:buFont typeface="Arial" pitchFamily="34" charset="0"/>
              <a:buChar char="•"/>
            </a:pPr>
            <a:r>
              <a:rPr lang="fr-FR" sz="2000" b="1" kern="0" dirty="0" smtClean="0">
                <a:latin typeface="Arial" pitchFamily="34" charset="0"/>
                <a:cs typeface="Arial" pitchFamily="34" charset="0"/>
              </a:rPr>
              <a:t>Formation et communication aux utilisateurs</a:t>
            </a:r>
          </a:p>
          <a:p>
            <a:pPr marL="342900" lvl="1" indent="-342900">
              <a:buFont typeface="Arial" pitchFamily="34" charset="0"/>
              <a:buChar char="•"/>
            </a:pPr>
            <a:r>
              <a:rPr lang="fr-FR" sz="2000" b="1" kern="0" dirty="0" smtClean="0">
                <a:latin typeface="Arial" pitchFamily="34" charset="0"/>
                <a:cs typeface="Arial" pitchFamily="34" charset="0"/>
              </a:rPr>
              <a:t>Sensibilisation des utilisateurs, tant dans l’usage professionnel que personnel.</a:t>
            </a:r>
          </a:p>
          <a:p>
            <a:pPr lvl="1"/>
            <a:r>
              <a:rPr lang="fr-FR" sz="1800" b="1" dirty="0" smtClean="0">
                <a:latin typeface="Arial" pitchFamily="34" charset="0"/>
                <a:cs typeface="Arial" pitchFamily="34" charset="0"/>
              </a:rPr>
              <a:t>Réticence naturelle</a:t>
            </a:r>
          </a:p>
          <a:p>
            <a:pPr lvl="1"/>
            <a:r>
              <a:rPr lang="fr-FR" sz="1800" b="1" dirty="0" smtClean="0">
                <a:latin typeface="Arial" pitchFamily="34" charset="0"/>
                <a:cs typeface="Arial" pitchFamily="34" charset="0"/>
              </a:rPr>
              <a:t>Bon usage</a:t>
            </a:r>
          </a:p>
          <a:p>
            <a:pPr lvl="1"/>
            <a:r>
              <a:rPr lang="fr-FR" sz="1800" b="1" dirty="0" smtClean="0">
                <a:latin typeface="Arial" pitchFamily="34" charset="0"/>
                <a:cs typeface="Arial" pitchFamily="34" charset="0"/>
              </a:rPr>
              <a:t>Diffusion des informations perso / pro sur les réseaux sociaux</a:t>
            </a:r>
            <a:endParaRPr lang="fr-FR" sz="2000" b="1" kern="0" dirty="0" smtClean="0">
              <a:latin typeface="Arial" pitchFamily="34" charset="0"/>
              <a:cs typeface="Arial" pitchFamily="34" charset="0"/>
            </a:endParaRPr>
          </a:p>
          <a:p>
            <a:pPr marL="342900" lvl="1" indent="-342900">
              <a:buFont typeface="Arial" pitchFamily="34" charset="0"/>
              <a:buChar char="•"/>
            </a:pPr>
            <a:r>
              <a:rPr lang="fr-FR" sz="2000" b="1" kern="0" dirty="0" smtClean="0">
                <a:latin typeface="Arial" pitchFamily="34" charset="0"/>
                <a:cs typeface="Arial" pitchFamily="34" charset="0"/>
              </a:rPr>
              <a:t>Pour tout ce qui a trait à l’informatique le RSSI est la liaison avec :</a:t>
            </a:r>
          </a:p>
          <a:p>
            <a:pPr lvl="1"/>
            <a:r>
              <a:rPr lang="fr-FR" sz="1800" b="1" dirty="0" smtClean="0">
                <a:latin typeface="Arial" pitchFamily="34" charset="0"/>
                <a:cs typeface="Arial" pitchFamily="34" charset="0"/>
              </a:rPr>
              <a:t>Le service de sécurité physique</a:t>
            </a:r>
          </a:p>
          <a:p>
            <a:pPr lvl="1"/>
            <a:r>
              <a:rPr lang="fr-FR" sz="1800" b="1" dirty="0" smtClean="0">
                <a:latin typeface="Arial" pitchFamily="34" charset="0"/>
                <a:cs typeface="Arial" pitchFamily="34" charset="0"/>
              </a:rPr>
              <a:t>Le service d’audit interne</a:t>
            </a:r>
          </a:p>
          <a:p>
            <a:pPr lvl="1"/>
            <a:r>
              <a:rPr lang="fr-FR" sz="1800" b="1" dirty="0" smtClean="0">
                <a:latin typeface="Arial" pitchFamily="34" charset="0"/>
                <a:cs typeface="Arial" pitchFamily="34" charset="0"/>
              </a:rPr>
              <a:t>Le service juridique</a:t>
            </a:r>
          </a:p>
          <a:p>
            <a:pPr marL="342900" lvl="1" indent="-342900">
              <a:buFont typeface="Arial" pitchFamily="34" charset="0"/>
              <a:buChar char="•"/>
            </a:pPr>
            <a:r>
              <a:rPr lang="fr-FR" sz="2000" b="1" kern="0" dirty="0" smtClean="0">
                <a:latin typeface="Arial" pitchFamily="34" charset="0"/>
                <a:cs typeface="Arial" pitchFamily="34" charset="0"/>
              </a:rPr>
              <a:t>Gestion du risque</a:t>
            </a:r>
          </a:p>
        </p:txBody>
      </p:sp>
      <p:pic>
        <p:nvPicPr>
          <p:cNvPr id="8" name="Image 7" descr="clipart-pencil-survey.gi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6170" y="4375724"/>
            <a:ext cx="1472214" cy="1429540"/>
          </a:xfrm>
          <a:prstGeom prst="rect">
            <a:avLst/>
          </a:prstGeom>
          <a:effectLst>
            <a:outerShdw blurRad="50800" dist="38100" dir="2700000" algn="tl" rotWithShape="0">
              <a:prstClr val="black">
                <a:alpha val="40000"/>
              </a:prstClr>
            </a:outerShdw>
          </a:effectLst>
        </p:spPr>
      </p:pic>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Gouvernance</a:t>
            </a:r>
            <a:endParaRPr lang="en-US" sz="2800" b="1" dirty="0">
              <a:solidFill>
                <a:schemeClr val="tx1"/>
              </a:solidFill>
              <a:latin typeface="+mn-lt"/>
              <a:ea typeface="+mn-ea"/>
            </a:endParaRPr>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spTree>
    <p:extLst>
      <p:ext uri="{BB962C8B-B14F-4D97-AF65-F5344CB8AC3E}">
        <p14:creationId xmlns:p14="http://schemas.microsoft.com/office/powerpoint/2010/main" val="2267748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16216" y="1101609"/>
            <a:ext cx="2900575" cy="218337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3600000" rev="0"/>
            </a:camera>
            <a:lightRig rig="soft" dir="t"/>
          </a:scene3d>
          <a:sp3d contourW="12700" prstMaterial="matte">
            <a:bevelT w="63500" h="50800"/>
            <a:contourClr>
              <a:srgbClr val="C0C0C0"/>
            </a:contourClr>
          </a:sp3d>
        </p:spPr>
      </p:pic>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Sensibilisation</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57</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1026"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4506" y="3214058"/>
            <a:ext cx="3995446" cy="27103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693754" y="1411694"/>
            <a:ext cx="2838686" cy="216132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3600000" rev="0"/>
            </a:camera>
            <a:lightRig rig="soft" dir="t"/>
          </a:scene3d>
          <a:sp3d contourW="12700" prstMaterial="matte">
            <a:bevelT w="63500" h="50800"/>
            <a:contourClr>
              <a:srgbClr val="C0C0C0"/>
            </a:contourClr>
          </a:sp3d>
        </p:spPr>
      </p:pic>
      <p:pic>
        <p:nvPicPr>
          <p:cNvPr id="1027" name="Picture 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689167" y="1627718"/>
            <a:ext cx="2691145" cy="2017306"/>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3600000" rev="0"/>
            </a:camera>
            <a:lightRig rig="soft" dir="t"/>
          </a:scene3d>
          <a:sp3d contourW="12700" prstMaterial="matte">
            <a:bevelT w="63500" h="50800"/>
            <a:contourClr>
              <a:srgbClr val="C0C0C0"/>
            </a:contourClr>
          </a:sp3d>
        </p:spPr>
      </p:pic>
      <p:pic>
        <p:nvPicPr>
          <p:cNvPr id="13" name="Image 12" descr="DSCN3185.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0690" y="834527"/>
            <a:ext cx="1656184" cy="12421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Image 13" descr="DSCN3186.JP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547664" y="1619840"/>
            <a:ext cx="1691570" cy="13444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Image 14" descr="DSCN3183.JP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563888" y="1196752"/>
            <a:ext cx="1652438" cy="12393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ZoneTexte 11"/>
          <p:cNvSpPr txBox="1"/>
          <p:nvPr/>
        </p:nvSpPr>
        <p:spPr>
          <a:xfrm>
            <a:off x="4572000" y="4481825"/>
            <a:ext cx="4536504" cy="132343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wrap="square" rtlCol="0">
            <a:spAutoFit/>
          </a:bodyPr>
          <a:lstStyle/>
          <a:p>
            <a:pPr marL="0" lvl="1" algn="ctr"/>
            <a:r>
              <a:rPr lang="fr-FR" sz="1600" b="1" i="1" dirty="0" smtClean="0">
                <a:solidFill>
                  <a:schemeClr val="accent2">
                    <a:lumMod val="75000"/>
                  </a:schemeClr>
                </a:solidFill>
                <a:latin typeface="Arial" pitchFamily="34" charset="0"/>
                <a:cs typeface="Arial" pitchFamily="34" charset="0"/>
              </a:rPr>
              <a:t>«Un </a:t>
            </a:r>
            <a:r>
              <a:rPr lang="fr-FR" sz="1600" b="1" i="1" dirty="0">
                <a:solidFill>
                  <a:schemeClr val="accent2">
                    <a:lumMod val="75000"/>
                  </a:schemeClr>
                </a:solidFill>
                <a:latin typeface="Arial" pitchFamily="34" charset="0"/>
                <a:cs typeface="Arial" pitchFamily="34" charset="0"/>
              </a:rPr>
              <a:t>processus continu d'apprentissage </a:t>
            </a:r>
            <a:r>
              <a:rPr lang="fr-FR" sz="1600" b="1" i="1" dirty="0" smtClean="0">
                <a:solidFill>
                  <a:schemeClr val="accent2">
                    <a:lumMod val="75000"/>
                  </a:schemeClr>
                </a:solidFill>
                <a:latin typeface="Arial" pitchFamily="34" charset="0"/>
                <a:cs typeface="Arial" pitchFamily="34" charset="0"/>
              </a:rPr>
              <a:t>qui soit significatif </a:t>
            </a:r>
            <a:r>
              <a:rPr lang="fr-FR" sz="1600" b="1" i="1" dirty="0">
                <a:solidFill>
                  <a:schemeClr val="accent2">
                    <a:lumMod val="75000"/>
                  </a:schemeClr>
                </a:solidFill>
                <a:latin typeface="Arial" pitchFamily="34" charset="0"/>
                <a:cs typeface="Arial" pitchFamily="34" charset="0"/>
              </a:rPr>
              <a:t>pour les bénéficiaires et </a:t>
            </a:r>
            <a:r>
              <a:rPr lang="fr-FR" sz="1600" b="1" i="1" dirty="0" smtClean="0">
                <a:solidFill>
                  <a:schemeClr val="accent2">
                    <a:lumMod val="75000"/>
                  </a:schemeClr>
                </a:solidFill>
                <a:latin typeface="Arial" pitchFamily="34" charset="0"/>
                <a:cs typeface="Arial" pitchFamily="34" charset="0"/>
              </a:rPr>
              <a:t>offre des avantages </a:t>
            </a:r>
            <a:r>
              <a:rPr lang="fr-FR" sz="1600" b="1" i="1" dirty="0">
                <a:solidFill>
                  <a:schemeClr val="accent2">
                    <a:lumMod val="75000"/>
                  </a:schemeClr>
                </a:solidFill>
                <a:latin typeface="Arial" pitchFamily="34" charset="0"/>
                <a:cs typeface="Arial" pitchFamily="34" charset="0"/>
              </a:rPr>
              <a:t>quantifiables à </a:t>
            </a:r>
            <a:r>
              <a:rPr lang="fr-FR" sz="1600" b="1" i="1" dirty="0" smtClean="0">
                <a:solidFill>
                  <a:schemeClr val="accent2">
                    <a:lumMod val="75000"/>
                  </a:schemeClr>
                </a:solidFill>
                <a:latin typeface="Arial" pitchFamily="34" charset="0"/>
                <a:cs typeface="Arial" pitchFamily="34" charset="0"/>
              </a:rPr>
              <a:t>l'organisation au travers d'un </a:t>
            </a:r>
            <a:r>
              <a:rPr lang="fr-FR" sz="1600" b="1" i="1" dirty="0">
                <a:solidFill>
                  <a:schemeClr val="accent2">
                    <a:lumMod val="75000"/>
                  </a:schemeClr>
                </a:solidFill>
                <a:latin typeface="Arial" pitchFamily="34" charset="0"/>
                <a:cs typeface="Arial" pitchFamily="34" charset="0"/>
              </a:rPr>
              <a:t>changement de comportement durable</a:t>
            </a:r>
            <a:r>
              <a:rPr lang="fr-FR" sz="1600" b="1" i="1" dirty="0" smtClean="0">
                <a:solidFill>
                  <a:schemeClr val="accent2">
                    <a:lumMod val="75000"/>
                  </a:schemeClr>
                </a:solidFill>
                <a:latin typeface="Arial" pitchFamily="34" charset="0"/>
                <a:cs typeface="Arial" pitchFamily="34" charset="0"/>
              </a:rPr>
              <a:t>.» </a:t>
            </a:r>
            <a:r>
              <a:rPr lang="fr-FR" sz="1200" b="1" dirty="0" smtClean="0">
                <a:solidFill>
                  <a:schemeClr val="accent2">
                    <a:lumMod val="75000"/>
                  </a:schemeClr>
                </a:solidFill>
                <a:latin typeface="Arial" pitchFamily="34" charset="0"/>
                <a:cs typeface="Arial" pitchFamily="34" charset="0"/>
              </a:rPr>
              <a:t>ISF</a:t>
            </a:r>
            <a:endParaRPr lang="fr-FR" sz="1400" b="1" dirty="0" smtClean="0">
              <a:solidFill>
                <a:schemeClr val="accent2">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684715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Outil d’Audit</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58</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2" name="Picture 2"/>
          <p:cNvPicPr>
            <a:picLocks noChangeAspect="1" noChangeArrowheads="1"/>
          </p:cNvPicPr>
          <p:nvPr/>
        </p:nvPicPr>
        <p:blipFill>
          <a:blip r:embed="rId3" cstate="print"/>
          <a:srcRect/>
          <a:stretch>
            <a:fillRect/>
          </a:stretch>
        </p:blipFill>
        <p:spPr bwMode="auto">
          <a:xfrm>
            <a:off x="105277" y="1087563"/>
            <a:ext cx="8859211" cy="40696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86452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a:solidFill>
                  <a:schemeClr val="tx1"/>
                </a:solidFill>
                <a:latin typeface="+mn-lt"/>
                <a:ea typeface="+mn-ea"/>
              </a:rPr>
              <a:t>Agenda</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59</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sp>
        <p:nvSpPr>
          <p:cNvPr id="9" name="ZoneTexte 8"/>
          <p:cNvSpPr txBox="1"/>
          <p:nvPr/>
        </p:nvSpPr>
        <p:spPr>
          <a:xfrm>
            <a:off x="395536" y="1048668"/>
            <a:ext cx="8136904" cy="3046988"/>
          </a:xfrm>
          <a:prstGeom prst="rect">
            <a:avLst/>
          </a:prstGeom>
          <a:noFill/>
        </p:spPr>
        <p:txBody>
          <a:bodyPr wrap="square" rtlCol="0">
            <a:spAutoFit/>
          </a:bodyPr>
          <a:lstStyle/>
          <a:p>
            <a:pPr marL="342900" lvl="1" indent="-342900">
              <a:buFont typeface="+mj-lt"/>
              <a:buAutoNum type="arabicPeriod"/>
            </a:pPr>
            <a:r>
              <a:rPr lang="fr-FR" sz="2400" dirty="0" smtClean="0">
                <a:solidFill>
                  <a:schemeClr val="accent5">
                    <a:lumMod val="50000"/>
                  </a:schemeClr>
                </a:solidFill>
              </a:rPr>
              <a:t>Contexte</a:t>
            </a:r>
          </a:p>
          <a:p>
            <a:pPr marL="342900" lvl="1" indent="-342900">
              <a:buFont typeface="+mj-lt"/>
              <a:buAutoNum type="arabicPeriod"/>
            </a:pPr>
            <a:r>
              <a:rPr lang="fr-FR" sz="2400" dirty="0" smtClean="0">
                <a:solidFill>
                  <a:schemeClr val="accent5">
                    <a:lumMod val="50000"/>
                  </a:schemeClr>
                </a:solidFill>
              </a:rPr>
              <a:t>Les Entreprises et les Systèmes d’Information</a:t>
            </a:r>
          </a:p>
          <a:p>
            <a:pPr marL="342900" lvl="1" indent="-342900">
              <a:buFont typeface="+mj-lt"/>
              <a:buAutoNum type="arabicPeriod"/>
            </a:pPr>
            <a:r>
              <a:rPr lang="fr-FR" sz="2400" dirty="0" smtClean="0">
                <a:solidFill>
                  <a:schemeClr val="accent5">
                    <a:lumMod val="50000"/>
                  </a:schemeClr>
                </a:solidFill>
              </a:rPr>
              <a:t>Nouveaux Enjeux, Nouvelles Menaces , Nouveaux Usages</a:t>
            </a:r>
          </a:p>
          <a:p>
            <a:pPr marL="342900" lvl="1" indent="-342900">
              <a:buFont typeface="+mj-lt"/>
              <a:buAutoNum type="arabicPeriod"/>
            </a:pPr>
            <a:r>
              <a:rPr lang="fr-FR" sz="2400" dirty="0" smtClean="0">
                <a:solidFill>
                  <a:schemeClr val="accent5">
                    <a:lumMod val="50000"/>
                  </a:schemeClr>
                </a:solidFill>
              </a:rPr>
              <a:t>Principales Menaces</a:t>
            </a:r>
          </a:p>
          <a:p>
            <a:pPr marL="342900" lvl="1" indent="-342900">
              <a:buFont typeface="+mj-lt"/>
              <a:buAutoNum type="arabicPeriod"/>
            </a:pPr>
            <a:r>
              <a:rPr lang="fr-FR" sz="2400" dirty="0" smtClean="0">
                <a:solidFill>
                  <a:schemeClr val="accent5">
                    <a:lumMod val="50000"/>
                  </a:schemeClr>
                </a:solidFill>
              </a:rPr>
              <a:t>Les Grands Principes de la Sécurité Informatique</a:t>
            </a:r>
          </a:p>
          <a:p>
            <a:pPr marL="342900" lvl="1" indent="-342900">
              <a:buFont typeface="+mj-lt"/>
              <a:buAutoNum type="arabicPeriod"/>
            </a:pPr>
            <a:r>
              <a:rPr lang="fr-FR" sz="2400" dirty="0" smtClean="0">
                <a:solidFill>
                  <a:schemeClr val="accent5">
                    <a:lumMod val="50000"/>
                  </a:schemeClr>
                </a:solidFill>
              </a:rPr>
              <a:t>Responsable Sécurité du Système d’Information</a:t>
            </a:r>
          </a:p>
          <a:p>
            <a:pPr marL="342900" lvl="1" indent="-342900">
              <a:buFont typeface="+mj-lt"/>
              <a:buAutoNum type="arabicPeriod"/>
            </a:pPr>
            <a:r>
              <a:rPr lang="fr-FR" sz="2400" b="1" dirty="0" smtClean="0"/>
              <a:t>Le Cloud </a:t>
            </a:r>
            <a:r>
              <a:rPr lang="fr-FR" sz="2400" b="1" dirty="0" err="1" smtClean="0"/>
              <a:t>Computing</a:t>
            </a:r>
            <a:endParaRPr lang="fr-FR" sz="2400" b="1" dirty="0" smtClean="0"/>
          </a:p>
          <a:p>
            <a:pPr marL="342900" lvl="1" indent="-342900">
              <a:buFont typeface="+mj-lt"/>
              <a:buAutoNum type="arabicPeriod"/>
            </a:pPr>
            <a:r>
              <a:rPr lang="fr-FR" sz="2400" dirty="0" smtClean="0">
                <a:solidFill>
                  <a:schemeClr val="accent5">
                    <a:lumMod val="50000"/>
                  </a:schemeClr>
                </a:solidFill>
              </a:rPr>
              <a:t>Conclusion</a:t>
            </a:r>
          </a:p>
        </p:txBody>
      </p:sp>
    </p:spTree>
    <p:extLst>
      <p:ext uri="{BB962C8B-B14F-4D97-AF65-F5344CB8AC3E}">
        <p14:creationId xmlns:p14="http://schemas.microsoft.com/office/powerpoint/2010/main" val="1897195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3"/>
          <p:cNvSpPr txBox="1">
            <a:spLocks/>
          </p:cNvSpPr>
          <p:nvPr/>
        </p:nvSpPr>
        <p:spPr>
          <a:xfrm>
            <a:off x="0" y="-27383"/>
            <a:ext cx="9144000" cy="648072"/>
          </a:xfrm>
          <a:prstGeom prst="rect">
            <a:avLst/>
          </a:prstGeom>
          <a:gradFill flip="none" rotWithShape="1">
            <a:gsLst>
              <a:gs pos="21000">
                <a:schemeClr val="bg1">
                  <a:lumMod val="85000"/>
                </a:schemeClr>
              </a:gs>
              <a:gs pos="100000">
                <a:schemeClr val="bg1"/>
              </a:gs>
            </a:gsLst>
            <a:lin ang="5400000" scaled="1"/>
            <a:tileRect/>
          </a:gradFill>
          <a:ln w="15875" cap="rnd"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endParaRPr lang="en-US" sz="4800" dirty="0">
              <a:solidFill>
                <a:srgbClr val="0070C0"/>
              </a:solidFill>
              <a:latin typeface="+mj-lt"/>
              <a:ea typeface="+mj-ea"/>
              <a:cs typeface="Arial" pitchFamily="34" charset="0"/>
            </a:endParaRPr>
          </a:p>
        </p:txBody>
      </p:sp>
      <p:sp>
        <p:nvSpPr>
          <p:cNvPr id="2" name="Title 1"/>
          <p:cNvSpPr>
            <a:spLocks noGrp="1"/>
          </p:cNvSpPr>
          <p:nvPr>
            <p:ph type="title" idx="4294967295"/>
          </p:nvPr>
        </p:nvSpPr>
        <p:spPr>
          <a:xfrm>
            <a:off x="0" y="14610"/>
            <a:ext cx="9144000" cy="535531"/>
          </a:xfrm>
          <a:noFill/>
          <a:ln w="9525">
            <a:noFill/>
            <a:miter lim="800000"/>
            <a:headEnd/>
            <a:tailEnd/>
          </a:ln>
          <a:effectLst/>
        </p:spPr>
        <p:txBody>
          <a:bodyPr vert="horz" lIns="91440" tIns="45720" rIns="91440" bIns="45720" rtlCol="0" anchor="t">
            <a:normAutofit/>
          </a:bodyPr>
          <a:lstStyle/>
          <a:p>
            <a:pPr marL="457200" indent="-457200" algn="ctr">
              <a:lnSpc>
                <a:spcPct val="90000"/>
              </a:lnSpc>
            </a:pPr>
            <a:r>
              <a:rPr lang="fr-FR" sz="3200" dirty="0">
                <a:solidFill>
                  <a:srgbClr val="002060"/>
                </a:solidFill>
                <a:cs typeface="Arial" pitchFamily="34" charset="0"/>
              </a:rPr>
              <a:t>Les 25 prochaines années</a:t>
            </a:r>
          </a:p>
        </p:txBody>
      </p:sp>
      <p:sp>
        <p:nvSpPr>
          <p:cNvPr id="3" name="Content Placeholder 2"/>
          <p:cNvSpPr>
            <a:spLocks noGrp="1"/>
          </p:cNvSpPr>
          <p:nvPr>
            <p:ph idx="4294967295"/>
          </p:nvPr>
        </p:nvSpPr>
        <p:spPr>
          <a:xfrm>
            <a:off x="179387" y="631815"/>
            <a:ext cx="8785225" cy="5677505"/>
          </a:xfrm>
        </p:spPr>
        <p:txBody>
          <a:bodyPr>
            <a:normAutofit/>
          </a:bodyPr>
          <a:lstStyle/>
          <a:p>
            <a:pPr marL="0" indent="0">
              <a:buFontTx/>
              <a:buNone/>
              <a:defRPr/>
            </a:pPr>
            <a:r>
              <a:rPr lang="fr-FR" altLang="fr-FR" b="1" dirty="0" smtClean="0">
                <a:solidFill>
                  <a:schemeClr val="tx1"/>
                </a:solidFill>
                <a:latin typeface="+mj-lt"/>
              </a:rPr>
              <a:t>2017-20XX : Industrie du « Tout-Cyber » : </a:t>
            </a:r>
          </a:p>
          <a:p>
            <a:pPr marL="0" indent="0">
              <a:buFontTx/>
              <a:buNone/>
              <a:defRPr/>
            </a:pPr>
            <a:endParaRPr lang="fr-FR" altLang="fr-FR" dirty="0" smtClean="0">
              <a:solidFill>
                <a:srgbClr val="7030A0"/>
              </a:solidFill>
              <a:latin typeface="+mj-lt"/>
            </a:endParaRPr>
          </a:p>
          <a:p>
            <a:pPr marL="0" indent="0">
              <a:buFontTx/>
              <a:buNone/>
              <a:defRPr/>
            </a:pPr>
            <a:endParaRPr lang="fr-FR" altLang="fr-FR" sz="1050" dirty="0" smtClean="0">
              <a:solidFill>
                <a:srgbClr val="7030A0"/>
              </a:solidFill>
              <a:latin typeface="+mj-lt"/>
            </a:endParaRPr>
          </a:p>
          <a:p>
            <a:pPr lvl="1">
              <a:buFont typeface="Wingdings" panose="05000000000000000000" pitchFamily="2" charset="2"/>
              <a:buChar char="Ø"/>
              <a:defRPr/>
            </a:pPr>
            <a:r>
              <a:rPr lang="fr-FR" altLang="fr-FR" sz="2000" dirty="0" smtClean="0">
                <a:latin typeface="+mj-lt"/>
              </a:rPr>
              <a:t>Cyber-économie, </a:t>
            </a:r>
            <a:r>
              <a:rPr lang="fr-FR" altLang="fr-FR" sz="2000" dirty="0" err="1" smtClean="0">
                <a:latin typeface="+mj-lt"/>
              </a:rPr>
              <a:t>Cyber-commerce</a:t>
            </a:r>
            <a:r>
              <a:rPr lang="fr-FR" altLang="fr-FR" sz="2000" dirty="0" smtClean="0">
                <a:latin typeface="+mj-lt"/>
              </a:rPr>
              <a:t>, </a:t>
            </a:r>
            <a:r>
              <a:rPr lang="fr-FR" altLang="fr-FR" sz="2000" dirty="0" err="1" smtClean="0">
                <a:latin typeface="+mj-lt"/>
              </a:rPr>
              <a:t>Cyber-consommation</a:t>
            </a:r>
            <a:endParaRPr lang="fr-FR" altLang="fr-FR" sz="2000" dirty="0" smtClean="0">
              <a:latin typeface="+mj-lt"/>
            </a:endParaRPr>
          </a:p>
          <a:p>
            <a:pPr lvl="1">
              <a:buFont typeface="Wingdings" panose="05000000000000000000" pitchFamily="2" charset="2"/>
              <a:buChar char="Ø"/>
              <a:defRPr/>
            </a:pPr>
            <a:r>
              <a:rPr lang="fr-FR" altLang="fr-FR" sz="2000" dirty="0" smtClean="0">
                <a:latin typeface="+mj-lt"/>
              </a:rPr>
              <a:t>Cyber-menaces</a:t>
            </a:r>
            <a:r>
              <a:rPr lang="fr-FR" altLang="fr-FR" sz="2000" dirty="0">
                <a:latin typeface="+mj-lt"/>
              </a:rPr>
              <a:t>, </a:t>
            </a:r>
            <a:r>
              <a:rPr lang="fr-FR" altLang="fr-FR" sz="2000" dirty="0" err="1" smtClean="0">
                <a:latin typeface="+mj-lt"/>
              </a:rPr>
              <a:t>Cyber-criminalité</a:t>
            </a:r>
            <a:r>
              <a:rPr lang="fr-FR" altLang="fr-FR" sz="2000" dirty="0" smtClean="0">
                <a:latin typeface="+mj-lt"/>
              </a:rPr>
              <a:t>, </a:t>
            </a:r>
            <a:r>
              <a:rPr lang="fr-FR" altLang="fr-FR" sz="2000" dirty="0" err="1" smtClean="0">
                <a:latin typeface="+mj-lt"/>
              </a:rPr>
              <a:t>Cyber-guerre</a:t>
            </a:r>
            <a:r>
              <a:rPr lang="fr-FR" altLang="fr-FR" sz="2000" dirty="0" smtClean="0">
                <a:latin typeface="+mj-lt"/>
              </a:rPr>
              <a:t>,</a:t>
            </a:r>
          </a:p>
          <a:p>
            <a:pPr lvl="1">
              <a:buFont typeface="Wingdings" panose="05000000000000000000" pitchFamily="2" charset="2"/>
              <a:buChar char="Ø"/>
              <a:defRPr/>
            </a:pPr>
            <a:r>
              <a:rPr lang="fr-FR" altLang="fr-FR" sz="2000" dirty="0" smtClean="0">
                <a:latin typeface="+mj-lt"/>
              </a:rPr>
              <a:t>Cyber-incidents</a:t>
            </a:r>
            <a:r>
              <a:rPr lang="fr-FR" altLang="fr-FR" sz="2000" dirty="0">
                <a:latin typeface="+mj-lt"/>
              </a:rPr>
              <a:t>, </a:t>
            </a:r>
            <a:r>
              <a:rPr lang="fr-FR" altLang="fr-FR" sz="2000" dirty="0" smtClean="0">
                <a:latin typeface="+mj-lt"/>
              </a:rPr>
              <a:t>Cyber-sécurité, </a:t>
            </a:r>
            <a:r>
              <a:rPr lang="fr-FR" altLang="fr-FR" sz="2000" dirty="0" err="1" smtClean="0">
                <a:latin typeface="+mj-lt"/>
              </a:rPr>
              <a:t>Cyber-conférence</a:t>
            </a:r>
            <a:r>
              <a:rPr lang="fr-FR" altLang="fr-FR" sz="2000" dirty="0" smtClean="0">
                <a:latin typeface="+mj-lt"/>
              </a:rPr>
              <a:t>,</a:t>
            </a:r>
          </a:p>
          <a:p>
            <a:pPr lvl="1">
              <a:buFont typeface="Wingdings" panose="05000000000000000000" pitchFamily="2" charset="2"/>
              <a:buChar char="Ø"/>
              <a:defRPr/>
            </a:pPr>
            <a:r>
              <a:rPr lang="fr-FR" altLang="fr-FR" sz="2000" dirty="0" err="1" smtClean="0">
                <a:latin typeface="+mj-lt"/>
              </a:rPr>
              <a:t>Cyber-défense</a:t>
            </a:r>
            <a:r>
              <a:rPr lang="fr-FR" altLang="fr-FR" sz="2000" dirty="0">
                <a:latin typeface="+mj-lt"/>
              </a:rPr>
              <a:t>, </a:t>
            </a:r>
            <a:r>
              <a:rPr lang="fr-FR" altLang="fr-FR" sz="2000" dirty="0" smtClean="0">
                <a:latin typeface="+mj-lt"/>
              </a:rPr>
              <a:t>Cyber-attaque, Cyber-conflits, </a:t>
            </a:r>
          </a:p>
          <a:p>
            <a:pPr lvl="1">
              <a:buFont typeface="Wingdings" panose="05000000000000000000" pitchFamily="2" charset="2"/>
              <a:buChar char="Ø"/>
              <a:defRPr/>
            </a:pPr>
            <a:r>
              <a:rPr lang="fr-FR" altLang="fr-FR" sz="2000" dirty="0" smtClean="0">
                <a:latin typeface="+mj-lt"/>
              </a:rPr>
              <a:t>Cyber-collaboration, </a:t>
            </a:r>
            <a:r>
              <a:rPr lang="fr-FR" altLang="fr-FR" sz="2000" dirty="0" err="1" smtClean="0">
                <a:latin typeface="+mj-lt"/>
              </a:rPr>
              <a:t>Cyber-démocratie</a:t>
            </a:r>
            <a:r>
              <a:rPr lang="fr-FR" altLang="fr-FR" sz="2000" dirty="0" smtClean="0">
                <a:latin typeface="+mj-lt"/>
              </a:rPr>
              <a:t>,</a:t>
            </a:r>
          </a:p>
          <a:p>
            <a:pPr marL="0" indent="0" algn="ctr">
              <a:buFontTx/>
              <a:buNone/>
              <a:defRPr/>
            </a:pPr>
            <a:endParaRPr lang="fr-FR" sz="2800" b="1" i="1" dirty="0" smtClean="0">
              <a:solidFill>
                <a:schemeClr val="accent2">
                  <a:lumMod val="60000"/>
                  <a:lumOff val="40000"/>
                </a:schemeClr>
              </a:solidFill>
              <a:latin typeface="+mj-lt"/>
            </a:endParaRPr>
          </a:p>
          <a:p>
            <a:pPr marL="0" indent="0" algn="ctr">
              <a:buFontTx/>
              <a:buNone/>
              <a:defRPr/>
            </a:pPr>
            <a:r>
              <a:rPr lang="fr-FR" sz="2400" b="1" i="1" dirty="0" smtClean="0">
                <a:solidFill>
                  <a:schemeClr val="accent1">
                    <a:lumMod val="75000"/>
                  </a:schemeClr>
                </a:solidFill>
                <a:latin typeface="+mj-lt"/>
              </a:rPr>
              <a:t>Le Tout Cyber : la norme pour le futur</a:t>
            </a:r>
          </a:p>
          <a:p>
            <a:pPr marL="0" indent="0" algn="ctr">
              <a:buFontTx/>
              <a:buNone/>
              <a:defRPr/>
            </a:pPr>
            <a:r>
              <a:rPr lang="fr-FR" sz="2400" i="1" dirty="0" smtClean="0">
                <a:solidFill>
                  <a:schemeClr val="accent1">
                    <a:lumMod val="75000"/>
                  </a:schemeClr>
                </a:solidFill>
                <a:latin typeface="+mj-lt"/>
              </a:rPr>
              <a:t>Aujourd’hui, il n’y a aucune crise dans le monde de quelle nature que ce soit qui ne présente pas </a:t>
            </a:r>
            <a:br>
              <a:rPr lang="fr-FR" sz="2400" i="1" dirty="0" smtClean="0">
                <a:solidFill>
                  <a:schemeClr val="accent1">
                    <a:lumMod val="75000"/>
                  </a:schemeClr>
                </a:solidFill>
                <a:latin typeface="+mj-lt"/>
              </a:rPr>
            </a:br>
            <a:r>
              <a:rPr lang="fr-FR" sz="2400" i="1" dirty="0" smtClean="0">
                <a:solidFill>
                  <a:schemeClr val="accent1">
                    <a:lumMod val="75000"/>
                  </a:schemeClr>
                </a:solidFill>
                <a:latin typeface="+mj-lt"/>
              </a:rPr>
              <a:t>une cyber-dimension, ou un cyber-aspect !</a:t>
            </a:r>
          </a:p>
          <a:p>
            <a:pPr>
              <a:defRPr/>
            </a:pPr>
            <a:endParaRPr lang="fr-FR" dirty="0" smtClean="0">
              <a:latin typeface="+mj-lt"/>
            </a:endParaRPr>
          </a:p>
          <a:p>
            <a:pPr lvl="1">
              <a:buFont typeface="Wingdings" panose="05000000000000000000" pitchFamily="2" charset="2"/>
              <a:buChar char="Ø"/>
              <a:defRPr/>
            </a:pPr>
            <a:endParaRPr lang="fr-FR" sz="3600" dirty="0" smtClean="0">
              <a:latin typeface="+mj-lt"/>
              <a:cs typeface="Arial" panose="020B0604020202020204" pitchFamily="34" charset="0"/>
            </a:endParaRPr>
          </a:p>
        </p:txBody>
      </p:sp>
      <p:pic>
        <p:nvPicPr>
          <p:cNvPr id="20485" name="Imag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2763" y="3505200"/>
            <a:ext cx="17684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Imag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04125" y="805176"/>
            <a:ext cx="14319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Image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9910" y="5373216"/>
            <a:ext cx="814702" cy="81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Imag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7949" y="1011517"/>
            <a:ext cx="159067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Image 9"/>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5536" y="5525791"/>
            <a:ext cx="783529" cy="78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0488"/>
                                        </p:tgtEl>
                                        <p:attrNameLst>
                                          <p:attrName>style.visibility</p:attrName>
                                        </p:attrNameLst>
                                      </p:cBhvr>
                                      <p:to>
                                        <p:strVal val="visible"/>
                                      </p:to>
                                    </p:set>
                                    <p:anim calcmode="lin" valueType="num">
                                      <p:cBhvr additive="base">
                                        <p:cTn id="11" dur="500" fill="hold"/>
                                        <p:tgtEl>
                                          <p:spTgt spid="20488"/>
                                        </p:tgtEl>
                                        <p:attrNameLst>
                                          <p:attrName>ppt_x</p:attrName>
                                        </p:attrNameLst>
                                      </p:cBhvr>
                                      <p:tavLst>
                                        <p:tav tm="0">
                                          <p:val>
                                            <p:strVal val="#ppt_x"/>
                                          </p:val>
                                        </p:tav>
                                        <p:tav tm="100000">
                                          <p:val>
                                            <p:strVal val="#ppt_x"/>
                                          </p:val>
                                        </p:tav>
                                      </p:tavLst>
                                    </p:anim>
                                    <p:anim calcmode="lin" valueType="num">
                                      <p:cBhvr additive="base">
                                        <p:cTn id="12" dur="500" fill="hold"/>
                                        <p:tgtEl>
                                          <p:spTgt spid="2048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20486"/>
                                        </p:tgtEl>
                                        <p:attrNameLst>
                                          <p:attrName>style.visibility</p:attrName>
                                        </p:attrNameLst>
                                      </p:cBhvr>
                                      <p:to>
                                        <p:strVal val="visible"/>
                                      </p:to>
                                    </p:set>
                                    <p:anim calcmode="lin" valueType="num">
                                      <p:cBhvr additive="base">
                                        <p:cTn id="16" dur="500" fill="hold"/>
                                        <p:tgtEl>
                                          <p:spTgt spid="20486"/>
                                        </p:tgtEl>
                                        <p:attrNameLst>
                                          <p:attrName>ppt_x</p:attrName>
                                        </p:attrNameLst>
                                      </p:cBhvr>
                                      <p:tavLst>
                                        <p:tav tm="0">
                                          <p:val>
                                            <p:strVal val="#ppt_x"/>
                                          </p:val>
                                        </p:tav>
                                        <p:tav tm="100000">
                                          <p:val>
                                            <p:strVal val="#ppt_x"/>
                                          </p:val>
                                        </p:tav>
                                      </p:tavLst>
                                    </p:anim>
                                    <p:anim calcmode="lin" valueType="num">
                                      <p:cBhvr additive="base">
                                        <p:cTn id="17" dur="500" fill="hold"/>
                                        <p:tgtEl>
                                          <p:spTgt spid="20486"/>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nodeType="afterEffect">
                                  <p:stCondLst>
                                    <p:cond delay="0"/>
                                  </p:stCondLst>
                                  <p:childTnLst>
                                    <p:set>
                                      <p:cBhvr>
                                        <p:cTn id="20" dur="1" fill="hold">
                                          <p:stCondLst>
                                            <p:cond delay="0"/>
                                          </p:stCondLst>
                                        </p:cTn>
                                        <p:tgtEl>
                                          <p:spTgt spid="20485"/>
                                        </p:tgtEl>
                                        <p:attrNameLst>
                                          <p:attrName>style.visibility</p:attrName>
                                        </p:attrNameLst>
                                      </p:cBhvr>
                                      <p:to>
                                        <p:strVal val="visible"/>
                                      </p:to>
                                    </p:set>
                                    <p:anim calcmode="lin" valueType="num">
                                      <p:cBhvr additive="base">
                                        <p:cTn id="21" dur="500" fill="hold"/>
                                        <p:tgtEl>
                                          <p:spTgt spid="20485"/>
                                        </p:tgtEl>
                                        <p:attrNameLst>
                                          <p:attrName>ppt_x</p:attrName>
                                        </p:attrNameLst>
                                      </p:cBhvr>
                                      <p:tavLst>
                                        <p:tav tm="0">
                                          <p:val>
                                            <p:strVal val="#ppt_x"/>
                                          </p:val>
                                        </p:tav>
                                        <p:tav tm="100000">
                                          <p:val>
                                            <p:strVal val="#ppt_x"/>
                                          </p:val>
                                        </p:tav>
                                      </p:tavLst>
                                    </p:anim>
                                    <p:anim calcmode="lin" valueType="num">
                                      <p:cBhvr additive="base">
                                        <p:cTn id="22" dur="500" fill="hold"/>
                                        <p:tgtEl>
                                          <p:spTgt spid="20485"/>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nodeType="afterEffect">
                                  <p:stCondLst>
                                    <p:cond delay="0"/>
                                  </p:stCondLst>
                                  <p:childTnLst>
                                    <p:set>
                                      <p:cBhvr>
                                        <p:cTn id="25" dur="1" fill="hold">
                                          <p:stCondLst>
                                            <p:cond delay="0"/>
                                          </p:stCondLst>
                                        </p:cTn>
                                        <p:tgtEl>
                                          <p:spTgt spid="20489"/>
                                        </p:tgtEl>
                                        <p:attrNameLst>
                                          <p:attrName>style.visibility</p:attrName>
                                        </p:attrNameLst>
                                      </p:cBhvr>
                                      <p:to>
                                        <p:strVal val="visible"/>
                                      </p:to>
                                    </p:set>
                                    <p:anim calcmode="lin" valueType="num">
                                      <p:cBhvr additive="base">
                                        <p:cTn id="26" dur="500" fill="hold"/>
                                        <p:tgtEl>
                                          <p:spTgt spid="20489"/>
                                        </p:tgtEl>
                                        <p:attrNameLst>
                                          <p:attrName>ppt_x</p:attrName>
                                        </p:attrNameLst>
                                      </p:cBhvr>
                                      <p:tavLst>
                                        <p:tav tm="0">
                                          <p:val>
                                            <p:strVal val="#ppt_x"/>
                                          </p:val>
                                        </p:tav>
                                        <p:tav tm="100000">
                                          <p:val>
                                            <p:strVal val="#ppt_x"/>
                                          </p:val>
                                        </p:tav>
                                      </p:tavLst>
                                    </p:anim>
                                    <p:anim calcmode="lin" valueType="num">
                                      <p:cBhvr additive="base">
                                        <p:cTn id="27" dur="500" fill="hold"/>
                                        <p:tgtEl>
                                          <p:spTgt spid="20489"/>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4" fill="hold" nodeType="afterEffect">
                                  <p:stCondLst>
                                    <p:cond delay="0"/>
                                  </p:stCondLst>
                                  <p:childTnLst>
                                    <p:set>
                                      <p:cBhvr>
                                        <p:cTn id="30" dur="1" fill="hold">
                                          <p:stCondLst>
                                            <p:cond delay="0"/>
                                          </p:stCondLst>
                                        </p:cTn>
                                        <p:tgtEl>
                                          <p:spTgt spid="20487"/>
                                        </p:tgtEl>
                                        <p:attrNameLst>
                                          <p:attrName>style.visibility</p:attrName>
                                        </p:attrNameLst>
                                      </p:cBhvr>
                                      <p:to>
                                        <p:strVal val="visible"/>
                                      </p:to>
                                    </p:set>
                                    <p:anim calcmode="lin" valueType="num">
                                      <p:cBhvr additive="base">
                                        <p:cTn id="31" dur="500" fill="hold"/>
                                        <p:tgtEl>
                                          <p:spTgt spid="20487"/>
                                        </p:tgtEl>
                                        <p:attrNameLst>
                                          <p:attrName>ppt_x</p:attrName>
                                        </p:attrNameLst>
                                      </p:cBhvr>
                                      <p:tavLst>
                                        <p:tav tm="0">
                                          <p:val>
                                            <p:strVal val="#ppt_x"/>
                                          </p:val>
                                        </p:tav>
                                        <p:tav tm="100000">
                                          <p:val>
                                            <p:strVal val="#ppt_x"/>
                                          </p:val>
                                        </p:tav>
                                      </p:tavLst>
                                    </p:anim>
                                    <p:anim calcmode="lin" valueType="num">
                                      <p:cBhvr additive="base">
                                        <p:cTn id="32" dur="500" fill="hold"/>
                                        <p:tgtEl>
                                          <p:spTgt spid="20487"/>
                                        </p:tgtEl>
                                        <p:attrNameLst>
                                          <p:attrName>ppt_y</p:attrName>
                                        </p:attrNameLst>
                                      </p:cBhvr>
                                      <p:tavLst>
                                        <p:tav tm="0">
                                          <p:val>
                                            <p:strVal val="1+#ppt_h/2"/>
                                          </p:val>
                                        </p:tav>
                                        <p:tav tm="100000">
                                          <p:val>
                                            <p:strVal val="#ppt_y"/>
                                          </p:val>
                                        </p:tav>
                                      </p:tavLst>
                                    </p:anim>
                                  </p:childTnLst>
                                </p:cTn>
                              </p:par>
                              <p:par>
                                <p:cTn id="33" presetID="1" presetClass="entr" presetSubtype="0" fill="hold" grpId="0"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a:solidFill>
                  <a:schemeClr val="tx1"/>
                </a:solidFill>
                <a:latin typeface="+mn-lt"/>
                <a:ea typeface="+mn-ea"/>
              </a:rPr>
              <a:t>Le Cloud </a:t>
            </a:r>
            <a:r>
              <a:rPr lang="fr-FR" sz="2800" b="1" dirty="0" err="1">
                <a:solidFill>
                  <a:schemeClr val="tx1"/>
                </a:solidFill>
                <a:latin typeface="+mn-lt"/>
                <a:ea typeface="+mn-ea"/>
              </a:rPr>
              <a:t>Computing</a:t>
            </a:r>
            <a:endParaRPr lang="en-US" sz="2800" b="1" dirty="0">
              <a:solidFill>
                <a:schemeClr val="tx1"/>
              </a:solidFill>
              <a:latin typeface="+mn-lt"/>
              <a:ea typeface="+mn-ea"/>
            </a:endParaRPr>
          </a:p>
        </p:txBody>
      </p:sp>
      <p:sp>
        <p:nvSpPr>
          <p:cNvPr id="5" name="Espace réservé du contenu 4"/>
          <p:cNvSpPr>
            <a:spLocks noGrp="1"/>
          </p:cNvSpPr>
          <p:nvPr>
            <p:ph idx="1"/>
          </p:nvPr>
        </p:nvSpPr>
        <p:spPr>
          <a:xfrm>
            <a:off x="4499992" y="1340768"/>
            <a:ext cx="4464496" cy="4464496"/>
          </a:xfrm>
        </p:spPr>
        <p:txBody>
          <a:bodyPr>
            <a:normAutofit fontScale="92500" lnSpcReduction="10000"/>
          </a:bodyPr>
          <a:lstStyle/>
          <a:p>
            <a:pPr>
              <a:buNone/>
            </a:pPr>
            <a:r>
              <a:rPr lang="fr-FR" sz="2000" i="1" kern="0" dirty="0" smtClean="0">
                <a:latin typeface="Arial" pitchFamily="34" charset="0"/>
                <a:cs typeface="Arial" pitchFamily="34" charset="0"/>
              </a:rPr>
              <a:t>	« </a:t>
            </a:r>
            <a:r>
              <a:rPr lang="fr-FR" sz="2400" b="1" i="1" dirty="0" smtClean="0">
                <a:latin typeface="Arial" pitchFamily="34" charset="0"/>
                <a:cs typeface="Arial" pitchFamily="34" charset="0"/>
              </a:rPr>
              <a:t> Le Cloud </a:t>
            </a:r>
            <a:r>
              <a:rPr lang="fr-FR" sz="2400" b="1" i="1" dirty="0" err="1" smtClean="0">
                <a:latin typeface="Arial" pitchFamily="34" charset="0"/>
                <a:cs typeface="Arial" pitchFamily="34" charset="0"/>
              </a:rPr>
              <a:t>Computing</a:t>
            </a:r>
            <a:r>
              <a:rPr lang="fr-FR" sz="2400" b="1" i="1" dirty="0" smtClean="0">
                <a:latin typeface="Arial" pitchFamily="34" charset="0"/>
                <a:cs typeface="Arial" pitchFamily="34" charset="0"/>
              </a:rPr>
              <a:t> est une offre de services qui propose des ressources informatiques matérielles ou logicielles « à la demande ». Que ce soit un espace de stockage, une plate-forme d’intégration, ou une solution logicielle complète, l’offre est disponible partout et à tout moment;  elle est entièrement adaptée et calibrée en fonction des besoins utilisateurs.»</a:t>
            </a: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60</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10" name="Image 9" descr="cloud-computing (1).jpg"/>
          <p:cNvPicPr>
            <a:picLocks noChangeAspect="1"/>
          </p:cNvPicPr>
          <p:nvPr/>
        </p:nvPicPr>
        <p:blipFill>
          <a:blip r:embed="rId3" cstate="print"/>
          <a:stretch>
            <a:fillRect/>
          </a:stretch>
        </p:blipFill>
        <p:spPr>
          <a:xfrm>
            <a:off x="467544" y="1474316"/>
            <a:ext cx="3810000" cy="38989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5362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Cloud </a:t>
            </a:r>
            <a:r>
              <a:rPr lang="fr-FR" sz="2800" b="1" dirty="0" err="1" smtClean="0">
                <a:solidFill>
                  <a:schemeClr val="tx1"/>
                </a:solidFill>
                <a:latin typeface="+mn-lt"/>
                <a:ea typeface="+mn-ea"/>
              </a:rPr>
              <a:t>Computing</a:t>
            </a:r>
            <a:endParaRPr lang="en-US" sz="2800" b="1" dirty="0">
              <a:solidFill>
                <a:schemeClr val="tx1"/>
              </a:solidFill>
              <a:latin typeface="+mn-lt"/>
              <a:ea typeface="+mn-ea"/>
            </a:endParaRPr>
          </a:p>
        </p:txBody>
      </p:sp>
      <p:sp>
        <p:nvSpPr>
          <p:cNvPr id="5" name="Espace réservé du contenu 4"/>
          <p:cNvSpPr>
            <a:spLocks noGrp="1"/>
          </p:cNvSpPr>
          <p:nvPr>
            <p:ph idx="1"/>
          </p:nvPr>
        </p:nvSpPr>
        <p:spPr>
          <a:xfrm>
            <a:off x="257886" y="1052736"/>
            <a:ext cx="8706602" cy="4824536"/>
          </a:xfrm>
        </p:spPr>
        <p:txBody>
          <a:bodyPr>
            <a:normAutofit lnSpcReduction="10000"/>
          </a:bodyPr>
          <a:lstStyle/>
          <a:p>
            <a:pPr marL="342900" lvl="1" indent="-342900">
              <a:buFont typeface="Arial" pitchFamily="34" charset="0"/>
              <a:buChar char="•"/>
            </a:pPr>
            <a:r>
              <a:rPr lang="fr-FR" sz="2000" b="1" kern="0" dirty="0" smtClean="0">
                <a:latin typeface="Arial" pitchFamily="34" charset="0"/>
                <a:cs typeface="Arial" pitchFamily="34" charset="0"/>
              </a:rPr>
              <a:t>Trois approches possibles :</a:t>
            </a:r>
          </a:p>
          <a:p>
            <a:pPr lvl="1"/>
            <a:r>
              <a:rPr lang="fr-FR" sz="1800" b="1" dirty="0" smtClean="0">
                <a:latin typeface="Arial" pitchFamily="34" charset="0"/>
                <a:cs typeface="Arial" pitchFamily="34" charset="0"/>
              </a:rPr>
              <a:t>privé interne : géré en interne par une entreprise,</a:t>
            </a:r>
          </a:p>
          <a:p>
            <a:pPr lvl="1"/>
            <a:r>
              <a:rPr lang="fr-FR" sz="1800" b="1" dirty="0" smtClean="0">
                <a:latin typeface="Arial" pitchFamily="34" charset="0"/>
                <a:cs typeface="Arial" pitchFamily="34" charset="0"/>
              </a:rPr>
              <a:t>privé externe : externalisé, mais dédié à une seule entreprise,</a:t>
            </a:r>
          </a:p>
          <a:p>
            <a:pPr lvl="1"/>
            <a:r>
              <a:rPr lang="fr-FR" sz="1800" b="1" dirty="0" smtClean="0">
                <a:latin typeface="Arial" pitchFamily="34" charset="0"/>
                <a:cs typeface="Arial" pitchFamily="34" charset="0"/>
              </a:rPr>
              <a:t>Public : géré par entreprises spécialisées qui louent leur services à de nombreuses entreprises.</a:t>
            </a:r>
          </a:p>
          <a:p>
            <a:pPr marL="457200" lvl="1" indent="0">
              <a:buNone/>
            </a:pPr>
            <a:r>
              <a:rPr lang="fr-FR" sz="1800" b="1" i="1" dirty="0" smtClean="0">
                <a:latin typeface="Arial" pitchFamily="34" charset="0"/>
                <a:cs typeface="Arial" pitchFamily="34" charset="0"/>
              </a:rPr>
              <a:t>Particularité Importante du Cloud « Souverain » : 100% français</a:t>
            </a:r>
            <a:endParaRPr lang="fr-FR" sz="2200" b="1" i="1" dirty="0" smtClean="0">
              <a:latin typeface="Arial" pitchFamily="34" charset="0"/>
              <a:cs typeface="Arial" pitchFamily="34" charset="0"/>
            </a:endParaRPr>
          </a:p>
          <a:p>
            <a:pPr marL="342900" lvl="1" indent="-342900">
              <a:buFont typeface="Arial" pitchFamily="34" charset="0"/>
              <a:buChar char="•"/>
            </a:pPr>
            <a:r>
              <a:rPr lang="fr-FR" sz="2000" b="1" kern="0" dirty="0" smtClean="0">
                <a:latin typeface="Arial" pitchFamily="34" charset="0"/>
                <a:cs typeface="Arial" pitchFamily="34" charset="0"/>
              </a:rPr>
              <a:t>Trois niveaux possibles :</a:t>
            </a:r>
          </a:p>
          <a:p>
            <a:pPr lvl="1"/>
            <a:r>
              <a:rPr lang="fr-FR" sz="1800" b="1" dirty="0" err="1" smtClean="0">
                <a:latin typeface="Arial" pitchFamily="34" charset="0"/>
                <a:cs typeface="Arial" pitchFamily="34" charset="0"/>
              </a:rPr>
              <a:t>SaaS</a:t>
            </a:r>
            <a:r>
              <a:rPr lang="fr-FR" sz="1800" b="1" dirty="0" smtClean="0">
                <a:latin typeface="Arial" pitchFamily="34" charset="0"/>
                <a:cs typeface="Arial" pitchFamily="34" charset="0"/>
              </a:rPr>
              <a:t> (Software as a Service) : Logiciel en ligne</a:t>
            </a:r>
          </a:p>
          <a:p>
            <a:pPr lvl="2"/>
            <a:r>
              <a:rPr lang="fr-FR" sz="1600" b="1" dirty="0" smtClean="0">
                <a:latin typeface="Arial" pitchFamily="34" charset="0"/>
                <a:cs typeface="Arial" pitchFamily="34" charset="0"/>
              </a:rPr>
              <a:t>SalesForce.com (CRM), Google (Google </a:t>
            </a:r>
            <a:r>
              <a:rPr lang="fr-FR" sz="1600" b="1" dirty="0" err="1" smtClean="0">
                <a:latin typeface="Arial" pitchFamily="34" charset="0"/>
                <a:cs typeface="Arial" pitchFamily="34" charset="0"/>
              </a:rPr>
              <a:t>Apps</a:t>
            </a:r>
            <a:r>
              <a:rPr lang="fr-FR" sz="1600" b="1" dirty="0" smtClean="0">
                <a:latin typeface="Arial" pitchFamily="34" charset="0"/>
                <a:cs typeface="Arial" pitchFamily="34" charset="0"/>
              </a:rPr>
              <a:t>), Microsoft (Online Services)</a:t>
            </a:r>
          </a:p>
          <a:p>
            <a:pPr lvl="1"/>
            <a:r>
              <a:rPr lang="fr-FR" sz="1800" b="1" dirty="0" err="1" smtClean="0">
                <a:latin typeface="Arial" pitchFamily="34" charset="0"/>
                <a:cs typeface="Arial" pitchFamily="34" charset="0"/>
              </a:rPr>
              <a:t>PaaS</a:t>
            </a:r>
            <a:r>
              <a:rPr lang="fr-FR" sz="1800" b="1" dirty="0" smtClean="0">
                <a:latin typeface="Arial" pitchFamily="34" charset="0"/>
                <a:cs typeface="Arial" pitchFamily="34" charset="0"/>
              </a:rPr>
              <a:t> (Platform as a Service) : Plate forme d’intégration / Middleware</a:t>
            </a:r>
          </a:p>
          <a:p>
            <a:pPr lvl="2"/>
            <a:r>
              <a:rPr lang="fr-FR" sz="1600" b="1" dirty="0" smtClean="0">
                <a:latin typeface="Arial" pitchFamily="34" charset="0"/>
                <a:cs typeface="Arial" pitchFamily="34" charset="0"/>
              </a:rPr>
              <a:t>Oracle</a:t>
            </a:r>
          </a:p>
          <a:p>
            <a:pPr lvl="1"/>
            <a:r>
              <a:rPr lang="fr-FR" sz="1800" b="1" dirty="0" err="1" smtClean="0">
                <a:latin typeface="Arial" pitchFamily="34" charset="0"/>
                <a:cs typeface="Arial" pitchFamily="34" charset="0"/>
              </a:rPr>
              <a:t>IaaS</a:t>
            </a:r>
            <a:r>
              <a:rPr lang="fr-FR" sz="1800" b="1" dirty="0" smtClean="0">
                <a:latin typeface="Arial" pitchFamily="34" charset="0"/>
                <a:cs typeface="Arial" pitchFamily="34" charset="0"/>
              </a:rPr>
              <a:t> (Infrastructure as a Service) : Stockage</a:t>
            </a:r>
          </a:p>
          <a:p>
            <a:pPr lvl="2"/>
            <a:r>
              <a:rPr lang="fr-FR" sz="1600" b="1" dirty="0" smtClean="0">
                <a:latin typeface="Arial" pitchFamily="34" charset="0"/>
                <a:cs typeface="Arial" pitchFamily="34" charset="0"/>
              </a:rPr>
              <a:t>Amazon, </a:t>
            </a:r>
            <a:r>
              <a:rPr lang="fr-FR" sz="1600" b="1" dirty="0" err="1" smtClean="0">
                <a:latin typeface="Arial" pitchFamily="34" charset="0"/>
                <a:cs typeface="Arial" pitchFamily="34" charset="0"/>
              </a:rPr>
              <a:t>DropBox</a:t>
            </a:r>
            <a:endParaRPr lang="fr-FR" sz="1600" b="1" dirty="0" smtClean="0">
              <a:latin typeface="Arial" pitchFamily="34" charset="0"/>
              <a:cs typeface="Arial" pitchFamily="34" charset="0"/>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61</a:t>
            </a:fld>
            <a:endParaRPr lang="en-US" dirty="0"/>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spTree>
    <p:extLst>
      <p:ext uri="{BB962C8B-B14F-4D97-AF65-F5344CB8AC3E}">
        <p14:creationId xmlns:p14="http://schemas.microsoft.com/office/powerpoint/2010/main" val="3485295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a:solidFill>
                  <a:schemeClr val="tx1"/>
                </a:solidFill>
                <a:latin typeface="+mn-lt"/>
                <a:ea typeface="+mn-ea"/>
              </a:rPr>
              <a:t>La Sécurité Exacerbée dans le Cloud</a:t>
            </a:r>
            <a:endParaRPr lang="en-US" sz="2800" b="1" dirty="0">
              <a:solidFill>
                <a:schemeClr val="tx1"/>
              </a:solidFill>
              <a:latin typeface="+mn-lt"/>
              <a:ea typeface="+mn-ea"/>
            </a:endParaRPr>
          </a:p>
        </p:txBody>
      </p:sp>
      <p:sp>
        <p:nvSpPr>
          <p:cNvPr id="5" name="Espace réservé du contenu 4"/>
          <p:cNvSpPr>
            <a:spLocks noGrp="1"/>
          </p:cNvSpPr>
          <p:nvPr>
            <p:ph idx="1"/>
          </p:nvPr>
        </p:nvSpPr>
        <p:spPr>
          <a:xfrm>
            <a:off x="257886" y="1043792"/>
            <a:ext cx="8706602" cy="1737136"/>
          </a:xfrm>
        </p:spPr>
        <p:txBody>
          <a:bodyPr>
            <a:normAutofit lnSpcReduction="10000"/>
          </a:bodyPr>
          <a:lstStyle/>
          <a:p>
            <a:pPr marL="342900" lvl="1" indent="-342900">
              <a:buFont typeface="Arial" pitchFamily="34" charset="0"/>
              <a:buChar char="•"/>
            </a:pPr>
            <a:r>
              <a:rPr lang="fr-FR" sz="2000" b="1" kern="0" dirty="0" smtClean="0">
                <a:latin typeface="Arial" pitchFamily="34" charset="0"/>
                <a:cs typeface="Arial" pitchFamily="34" charset="0"/>
              </a:rPr>
              <a:t>Une des raisons du passage au Cloud est la baisse des coûts, or la sécurité est toujours le parent pauvre dans une baisse des coûts !!</a:t>
            </a:r>
          </a:p>
          <a:p>
            <a:pPr marL="342900" lvl="1" indent="-342900">
              <a:buFont typeface="Arial" pitchFamily="34" charset="0"/>
              <a:buChar char="•"/>
            </a:pPr>
            <a:r>
              <a:rPr lang="fr-FR" sz="2000" b="1" kern="0" dirty="0" smtClean="0">
                <a:latin typeface="Arial" pitchFamily="34" charset="0"/>
                <a:cs typeface="Arial" pitchFamily="34" charset="0"/>
              </a:rPr>
              <a:t>La </a:t>
            </a:r>
            <a:r>
              <a:rPr lang="fr-FR" sz="2000" b="1" kern="0" dirty="0" err="1" smtClean="0">
                <a:latin typeface="Arial" pitchFamily="34" charset="0"/>
                <a:cs typeface="Arial" pitchFamily="34" charset="0"/>
              </a:rPr>
              <a:t>virtualisation</a:t>
            </a:r>
            <a:r>
              <a:rPr lang="fr-FR" sz="2000" b="1" kern="0" dirty="0" smtClean="0">
                <a:latin typeface="Arial" pitchFamily="34" charset="0"/>
                <a:cs typeface="Arial" pitchFamily="34" charset="0"/>
              </a:rPr>
              <a:t> permet de créer une nouvelle instance très facilement et très rapidement. Or la rapidité vient souvent en opposition à la sécurité.</a:t>
            </a: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62</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sp>
        <p:nvSpPr>
          <p:cNvPr id="9" name="Flèche vers le bas 8"/>
          <p:cNvSpPr/>
          <p:nvPr/>
        </p:nvSpPr>
        <p:spPr>
          <a:xfrm>
            <a:off x="4067944" y="2708920"/>
            <a:ext cx="936104" cy="648072"/>
          </a:xfrm>
          <a:prstGeom prst="downArrow">
            <a:avLst/>
          </a:prstGeom>
          <a:solidFill>
            <a:schemeClr val="accent2">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fr-FR"/>
          </a:p>
        </p:txBody>
      </p:sp>
      <p:sp>
        <p:nvSpPr>
          <p:cNvPr id="11" name="ZoneTexte 10"/>
          <p:cNvSpPr txBox="1"/>
          <p:nvPr/>
        </p:nvSpPr>
        <p:spPr>
          <a:xfrm>
            <a:off x="755576" y="3501008"/>
            <a:ext cx="7920880" cy="83099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wrap="square" rtlCol="0">
            <a:spAutoFit/>
          </a:bodyPr>
          <a:lstStyle/>
          <a:p>
            <a:pPr marL="0" lvl="1" algn="ctr"/>
            <a:r>
              <a:rPr lang="fr-FR" sz="2400" b="1" i="1" dirty="0" smtClean="0">
                <a:solidFill>
                  <a:schemeClr val="accent2">
                    <a:lumMod val="75000"/>
                  </a:schemeClr>
                </a:solidFill>
                <a:latin typeface="Arial" pitchFamily="34" charset="0"/>
                <a:cs typeface="Arial" pitchFamily="34" charset="0"/>
              </a:rPr>
              <a:t>La Sécurité est la préoccupation majeure du passage au Cloud !</a:t>
            </a:r>
          </a:p>
        </p:txBody>
      </p:sp>
      <p:sp>
        <p:nvSpPr>
          <p:cNvPr id="10" name="Rectangle 9"/>
          <p:cNvSpPr/>
          <p:nvPr/>
        </p:nvSpPr>
        <p:spPr>
          <a:xfrm>
            <a:off x="251520" y="4492277"/>
            <a:ext cx="8712968" cy="1384995"/>
          </a:xfrm>
          <a:prstGeom prst="rect">
            <a:avLst/>
          </a:prstGeom>
        </p:spPr>
        <p:txBody>
          <a:bodyPr wrap="square">
            <a:spAutoFit/>
          </a:bodyPr>
          <a:lstStyle/>
          <a:p>
            <a:pPr marL="342900" lvl="1" indent="-342900">
              <a:spcBef>
                <a:spcPct val="20000"/>
              </a:spcBef>
              <a:buFont typeface="Arial" pitchFamily="34" charset="0"/>
              <a:buChar char="•"/>
            </a:pPr>
            <a:r>
              <a:rPr lang="fr-FR" sz="2000" b="1" kern="0" dirty="0" smtClean="0">
                <a:solidFill>
                  <a:schemeClr val="tx1">
                    <a:lumMod val="75000"/>
                    <a:lumOff val="25000"/>
                  </a:schemeClr>
                </a:solidFill>
                <a:latin typeface="Arial" pitchFamily="34" charset="0"/>
                <a:cs typeface="Arial" pitchFamily="34" charset="0"/>
              </a:rPr>
              <a:t>Nécessité d’implémenter les outils et processus de façon encore plus rigoureuse</a:t>
            </a:r>
          </a:p>
          <a:p>
            <a:pPr marL="342900" lvl="1" indent="-342900">
              <a:spcBef>
                <a:spcPct val="20000"/>
              </a:spcBef>
              <a:buFont typeface="Arial" pitchFamily="34" charset="0"/>
              <a:buChar char="•"/>
            </a:pPr>
            <a:r>
              <a:rPr lang="fr-FR" sz="2000" b="1" kern="0" dirty="0" smtClean="0">
                <a:solidFill>
                  <a:schemeClr val="tx1">
                    <a:lumMod val="75000"/>
                    <a:lumOff val="25000"/>
                  </a:schemeClr>
                </a:solidFill>
                <a:latin typeface="Arial" pitchFamily="34" charset="0"/>
                <a:cs typeface="Arial" pitchFamily="34" charset="0"/>
              </a:rPr>
              <a:t>Chiffrement (données stockées et en cours de transfert), IAM, DRM, double authentification, IDS/IPS, anti-malware</a:t>
            </a:r>
          </a:p>
        </p:txBody>
      </p:sp>
    </p:spTree>
    <p:extLst>
      <p:ext uri="{BB962C8B-B14F-4D97-AF65-F5344CB8AC3E}">
        <p14:creationId xmlns:p14="http://schemas.microsoft.com/office/powerpoint/2010/main" val="4024898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smtClean="0">
                <a:solidFill>
                  <a:schemeClr val="tx1"/>
                </a:solidFill>
                <a:latin typeface="+mn-lt"/>
                <a:ea typeface="+mn-ea"/>
              </a:rPr>
              <a:t>La Sécurité dans le Cloud</a:t>
            </a:r>
            <a:endParaRPr lang="en-US" sz="2800" b="1" dirty="0">
              <a:solidFill>
                <a:schemeClr val="tx1"/>
              </a:solidFill>
              <a:latin typeface="+mn-lt"/>
              <a:ea typeface="+mn-ea"/>
            </a:endParaRPr>
          </a:p>
        </p:txBody>
      </p:sp>
      <p:sp>
        <p:nvSpPr>
          <p:cNvPr id="5" name="Espace réservé du contenu 4"/>
          <p:cNvSpPr>
            <a:spLocks noGrp="1"/>
          </p:cNvSpPr>
          <p:nvPr>
            <p:ph idx="1"/>
          </p:nvPr>
        </p:nvSpPr>
        <p:spPr>
          <a:xfrm>
            <a:off x="107504" y="836712"/>
            <a:ext cx="8706602" cy="5112568"/>
          </a:xfrm>
        </p:spPr>
        <p:txBody>
          <a:bodyPr>
            <a:normAutofit fontScale="92500" lnSpcReduction="10000"/>
          </a:bodyPr>
          <a:lstStyle/>
          <a:p>
            <a:pPr marL="342900" lvl="1" indent="-342900">
              <a:buFont typeface="Arial" pitchFamily="34" charset="0"/>
              <a:buChar char="•"/>
            </a:pPr>
            <a:r>
              <a:rPr lang="fr-FR" sz="2000" b="1" kern="0" dirty="0" smtClean="0">
                <a:latin typeface="Arial" pitchFamily="34" charset="0"/>
                <a:cs typeface="Arial" pitchFamily="34" charset="0"/>
              </a:rPr>
              <a:t>Exigences contractuelles et juridiques :</a:t>
            </a:r>
          </a:p>
          <a:p>
            <a:pPr lvl="1"/>
            <a:r>
              <a:rPr lang="fr-FR" sz="1800" b="1" dirty="0" smtClean="0">
                <a:latin typeface="Arial" pitchFamily="34" charset="0"/>
                <a:cs typeface="Arial" pitchFamily="34" charset="0"/>
              </a:rPr>
              <a:t>Opérateurs implantés dans différents pays,</a:t>
            </a:r>
          </a:p>
          <a:p>
            <a:pPr lvl="1"/>
            <a:r>
              <a:rPr lang="fr-FR" sz="1800" b="1" dirty="0" smtClean="0">
                <a:latin typeface="Arial" pitchFamily="34" charset="0"/>
                <a:cs typeface="Arial" pitchFamily="34" charset="0"/>
              </a:rPr>
              <a:t>Exigences européennes non respectées,</a:t>
            </a:r>
            <a:endParaRPr lang="fr-FR" sz="2200" b="1" dirty="0" smtClean="0">
              <a:latin typeface="Arial" pitchFamily="34" charset="0"/>
              <a:cs typeface="Arial" pitchFamily="34" charset="0"/>
            </a:endParaRPr>
          </a:p>
          <a:p>
            <a:pPr marL="342900" lvl="1" indent="-342900">
              <a:buFont typeface="Arial" pitchFamily="34" charset="0"/>
              <a:buChar char="•"/>
            </a:pPr>
            <a:r>
              <a:rPr lang="fr-FR" sz="2000" b="1" kern="0" dirty="0" smtClean="0">
                <a:latin typeface="Arial" pitchFamily="34" charset="0"/>
                <a:cs typeface="Arial" pitchFamily="34" charset="0"/>
              </a:rPr>
              <a:t>Disponibilité :</a:t>
            </a:r>
          </a:p>
          <a:p>
            <a:pPr lvl="1"/>
            <a:r>
              <a:rPr lang="fr-FR" sz="1800" b="1" dirty="0" smtClean="0">
                <a:latin typeface="Arial" pitchFamily="34" charset="0"/>
                <a:cs typeface="Arial" pitchFamily="34" charset="0"/>
              </a:rPr>
              <a:t>Défaillance de l’opérateur ou d’Internet</a:t>
            </a:r>
          </a:p>
          <a:p>
            <a:pPr lvl="1"/>
            <a:r>
              <a:rPr lang="fr-FR" sz="1800" b="1" dirty="0" smtClean="0">
                <a:latin typeface="Arial" pitchFamily="34" charset="0"/>
                <a:cs typeface="Arial" pitchFamily="34" charset="0"/>
              </a:rPr>
              <a:t>Taux de disponibilité contractuel et</a:t>
            </a:r>
          </a:p>
          <a:p>
            <a:pPr lvl="1">
              <a:buNone/>
            </a:pPr>
            <a:r>
              <a:rPr lang="fr-FR" sz="1800" b="1" dirty="0" smtClean="0">
                <a:latin typeface="Arial" pitchFamily="34" charset="0"/>
                <a:cs typeface="Arial" pitchFamily="34" charset="0"/>
              </a:rPr>
              <a:t>	pénalités</a:t>
            </a:r>
          </a:p>
          <a:p>
            <a:pPr lvl="2"/>
            <a:r>
              <a:rPr lang="fr-FR" sz="1600" b="1" dirty="0" smtClean="0">
                <a:latin typeface="Arial" pitchFamily="34" charset="0"/>
                <a:cs typeface="Arial" pitchFamily="34" charset="0"/>
              </a:rPr>
              <a:t>Réplication</a:t>
            </a:r>
          </a:p>
          <a:p>
            <a:pPr lvl="2"/>
            <a:r>
              <a:rPr lang="fr-FR" sz="1600" b="1" dirty="0" smtClean="0">
                <a:latin typeface="Arial" pitchFamily="34" charset="0"/>
                <a:cs typeface="Arial" pitchFamily="34" charset="0"/>
              </a:rPr>
              <a:t>Résilience</a:t>
            </a:r>
          </a:p>
          <a:p>
            <a:pPr lvl="2"/>
            <a:r>
              <a:rPr lang="fr-FR" sz="1600" b="1" dirty="0" smtClean="0">
                <a:latin typeface="Arial" pitchFamily="34" charset="0"/>
                <a:cs typeface="Arial" pitchFamily="34" charset="0"/>
              </a:rPr>
              <a:t>Continuité</a:t>
            </a:r>
          </a:p>
          <a:p>
            <a:r>
              <a:rPr lang="fr-FR" sz="2000" b="1" dirty="0" smtClean="0">
                <a:latin typeface="Arial" pitchFamily="34" charset="0"/>
                <a:cs typeface="Arial" pitchFamily="34" charset="0"/>
              </a:rPr>
              <a:t>Traçabilité des accès et des changements</a:t>
            </a:r>
          </a:p>
          <a:p>
            <a:r>
              <a:rPr lang="fr-FR" sz="2000" b="1" dirty="0" smtClean="0">
                <a:latin typeface="Arial" pitchFamily="34" charset="0"/>
                <a:cs typeface="Arial" pitchFamily="34" charset="0"/>
              </a:rPr>
              <a:t>Respect des réglementations et de l’état de l’art en matière de sécurité</a:t>
            </a:r>
          </a:p>
          <a:p>
            <a:pPr lvl="1"/>
            <a:r>
              <a:rPr lang="fr-FR" sz="1800" b="1" dirty="0" smtClean="0">
                <a:latin typeface="Arial" pitchFamily="34" charset="0"/>
                <a:cs typeface="Arial" pitchFamily="34" charset="0"/>
              </a:rPr>
              <a:t>Audits par cabinets reconnus indépendants</a:t>
            </a:r>
          </a:p>
          <a:p>
            <a:r>
              <a:rPr lang="fr-FR" sz="2000" b="1" dirty="0" smtClean="0">
                <a:latin typeface="Arial" pitchFamily="34" charset="0"/>
                <a:cs typeface="Arial" pitchFamily="34" charset="0"/>
              </a:rPr>
              <a:t>Consommation énergétique</a:t>
            </a:r>
          </a:p>
          <a:p>
            <a:endParaRPr lang="fr-FR" sz="2000" b="1" dirty="0" smtClean="0">
              <a:latin typeface="Arial" pitchFamily="34" charset="0"/>
              <a:cs typeface="Arial" pitchFamily="34" charset="0"/>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63</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5724128" y="1767259"/>
            <a:ext cx="3341166" cy="238182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4781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a:solidFill>
                  <a:schemeClr val="tx1"/>
                </a:solidFill>
                <a:latin typeface="+mn-lt"/>
                <a:ea typeface="+mn-ea"/>
              </a:rPr>
              <a:t>Les Fuites de Données dans le Cloud</a:t>
            </a:r>
            <a:endParaRPr lang="en-US" sz="2800" b="1" dirty="0">
              <a:solidFill>
                <a:schemeClr val="tx1"/>
              </a:solidFill>
              <a:latin typeface="+mn-lt"/>
              <a:ea typeface="+mn-ea"/>
            </a:endParaRPr>
          </a:p>
        </p:txBody>
      </p:sp>
      <p:sp>
        <p:nvSpPr>
          <p:cNvPr id="5" name="Espace réservé du contenu 4"/>
          <p:cNvSpPr>
            <a:spLocks noGrp="1"/>
          </p:cNvSpPr>
          <p:nvPr>
            <p:ph idx="1"/>
          </p:nvPr>
        </p:nvSpPr>
        <p:spPr>
          <a:xfrm>
            <a:off x="257886" y="908720"/>
            <a:ext cx="8706602" cy="1728192"/>
          </a:xfrm>
        </p:spPr>
        <p:txBody>
          <a:bodyPr>
            <a:normAutofit lnSpcReduction="10000"/>
          </a:bodyPr>
          <a:lstStyle/>
          <a:p>
            <a:pPr marL="342900" lvl="1" indent="-342900">
              <a:buFont typeface="Arial" pitchFamily="34" charset="0"/>
              <a:buChar char="•"/>
            </a:pPr>
            <a:r>
              <a:rPr lang="fr-FR" sz="2000" b="1" kern="0" dirty="0" smtClean="0">
                <a:latin typeface="Arial" pitchFamily="34" charset="0"/>
                <a:cs typeface="Arial" pitchFamily="34" charset="0"/>
              </a:rPr>
              <a:t>Facteur humain</a:t>
            </a:r>
          </a:p>
          <a:p>
            <a:pPr marL="742950" lvl="2" indent="-342900"/>
            <a:r>
              <a:rPr lang="fr-FR" sz="1600" b="1" kern="0" dirty="0" smtClean="0">
                <a:latin typeface="Arial" pitchFamily="34" charset="0"/>
                <a:cs typeface="Arial" pitchFamily="34" charset="0"/>
              </a:rPr>
              <a:t>Personnel du client : impunité, </a:t>
            </a:r>
            <a:r>
              <a:rPr lang="fr-FR" sz="1600" b="1" kern="0" dirty="0" err="1" smtClean="0">
                <a:latin typeface="Arial" pitchFamily="34" charset="0"/>
                <a:cs typeface="Arial" pitchFamily="34" charset="0"/>
              </a:rPr>
              <a:t>consumérisation</a:t>
            </a:r>
            <a:r>
              <a:rPr lang="fr-FR" sz="1600" b="1" kern="0" dirty="0" smtClean="0">
                <a:latin typeface="Arial" pitchFamily="34" charset="0"/>
                <a:cs typeface="Arial" pitchFamily="34" charset="0"/>
              </a:rPr>
              <a:t>, manque de confiance dans la solution.</a:t>
            </a:r>
          </a:p>
          <a:p>
            <a:pPr marL="742950" lvl="2" indent="-342900"/>
            <a:r>
              <a:rPr lang="fr-FR" sz="1600" b="1" kern="0" dirty="0" smtClean="0">
                <a:latin typeface="Arial" pitchFamily="34" charset="0"/>
                <a:cs typeface="Arial" pitchFamily="34" charset="0"/>
              </a:rPr>
              <a:t>Personnel de l’opérateur: couche supplémentaire de vulnérabilité</a:t>
            </a:r>
          </a:p>
          <a:p>
            <a:pPr marL="342900" lvl="1" indent="-342900">
              <a:buFont typeface="Arial" pitchFamily="34" charset="0"/>
              <a:buChar char="•"/>
            </a:pPr>
            <a:r>
              <a:rPr lang="fr-FR" sz="2000" b="1" kern="0" dirty="0" smtClean="0">
                <a:latin typeface="Arial" pitchFamily="34" charset="0"/>
                <a:cs typeface="Arial" pitchFamily="34" charset="0"/>
              </a:rPr>
              <a:t>Passage par des réseaux non sécurisés ou non contrôlés</a:t>
            </a:r>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10" name="Image 9" descr="CloudComputingCartoon.jpg"/>
          <p:cNvPicPr>
            <a:picLocks noChangeAspect="1"/>
          </p:cNvPicPr>
          <p:nvPr/>
        </p:nvPicPr>
        <p:blipFill>
          <a:blip r:embed="rId3" cstate="print"/>
          <a:stretch>
            <a:fillRect/>
          </a:stretch>
        </p:blipFill>
        <p:spPr>
          <a:xfrm>
            <a:off x="5220072" y="2564904"/>
            <a:ext cx="3888432" cy="3321833"/>
          </a:xfrm>
          <a:prstGeom prst="rect">
            <a:avLst/>
          </a:prstGeom>
          <a:effectLst>
            <a:outerShdw blurRad="50800" dist="38100" dir="2700000" algn="tl" rotWithShape="0">
              <a:prstClr val="black">
                <a:alpha val="40000"/>
              </a:prstClr>
            </a:outerShdw>
          </a:effectLst>
        </p:spPr>
      </p:pic>
      <p:sp>
        <p:nvSpPr>
          <p:cNvPr id="11" name="Espace réservé du contenu 4"/>
          <p:cNvSpPr txBox="1">
            <a:spLocks/>
          </p:cNvSpPr>
          <p:nvPr/>
        </p:nvSpPr>
        <p:spPr>
          <a:xfrm>
            <a:off x="251520" y="2636912"/>
            <a:ext cx="5256584" cy="3384376"/>
          </a:xfrm>
          <a:prstGeom prst="rect">
            <a:avLst/>
          </a:prstGeom>
        </p:spPr>
        <p:txBody>
          <a:bodyPr vert="horz" lIns="91440" tIns="45720" rIns="91440" bIns="45720" rtlCol="0">
            <a:noAutofit/>
          </a:bodyPr>
          <a:lstStyle/>
          <a:p>
            <a:pPr marL="342900" marR="0" lvl="1" indent="-342900" fontAlgn="auto">
              <a:lnSpc>
                <a:spcPct val="100000"/>
              </a:lnSpc>
              <a:spcBef>
                <a:spcPct val="20000"/>
              </a:spcBef>
              <a:spcAft>
                <a:spcPts val="0"/>
              </a:spcAft>
              <a:buClrTx/>
              <a:buSzTx/>
              <a:buFont typeface="Arial" pitchFamily="34" charset="0"/>
              <a:buChar char="•"/>
              <a:tabLst/>
              <a:defRPr/>
            </a:pPr>
            <a:r>
              <a:rPr lang="fr-FR" sz="2000" b="1" kern="0" dirty="0" smtClean="0">
                <a:solidFill>
                  <a:schemeClr val="tx1">
                    <a:lumMod val="75000"/>
                    <a:lumOff val="25000"/>
                  </a:schemeClr>
                </a:solidFill>
                <a:latin typeface="Arial" pitchFamily="34" charset="0"/>
                <a:cs typeface="Arial" pitchFamily="34" charset="0"/>
              </a:rPr>
              <a:t>Stockage dans pays non conformes aux exigences Européennes</a:t>
            </a:r>
          </a:p>
          <a:p>
            <a:pPr marL="342900" lvl="1" indent="-342900">
              <a:spcBef>
                <a:spcPct val="20000"/>
              </a:spcBef>
              <a:buFont typeface="Arial" pitchFamily="34" charset="0"/>
              <a:buChar char="•"/>
            </a:pPr>
            <a:r>
              <a:rPr lang="fr-FR" sz="2000" b="1" kern="0" dirty="0" smtClean="0">
                <a:solidFill>
                  <a:schemeClr val="tx1">
                    <a:lumMod val="75000"/>
                    <a:lumOff val="25000"/>
                  </a:schemeClr>
                </a:solidFill>
                <a:latin typeface="Arial" pitchFamily="34" charset="0"/>
                <a:cs typeface="Arial" pitchFamily="34" charset="0"/>
              </a:rPr>
              <a:t>Législations locales (USA : droit d’audit)</a:t>
            </a:r>
          </a:p>
          <a:p>
            <a:pPr marL="342900" marR="0" lvl="1" indent="-342900" fontAlgn="auto">
              <a:lnSpc>
                <a:spcPct val="100000"/>
              </a:lnSpc>
              <a:spcBef>
                <a:spcPct val="20000"/>
              </a:spcBef>
              <a:spcAft>
                <a:spcPts val="0"/>
              </a:spcAft>
              <a:buClrTx/>
              <a:buSzTx/>
              <a:buFont typeface="Arial" pitchFamily="34" charset="0"/>
              <a:buChar char="•"/>
              <a:tabLst/>
              <a:defRPr/>
            </a:pPr>
            <a:r>
              <a:rPr lang="fr-FR" sz="2000" b="1" kern="0" dirty="0" smtClean="0">
                <a:solidFill>
                  <a:schemeClr val="tx1">
                    <a:lumMod val="75000"/>
                    <a:lumOff val="25000"/>
                  </a:schemeClr>
                </a:solidFill>
                <a:latin typeface="Arial" pitchFamily="34" charset="0"/>
                <a:cs typeface="Arial" pitchFamily="34" charset="0"/>
              </a:rPr>
              <a:t>Etanchéité entre les clients ?</a:t>
            </a:r>
          </a:p>
          <a:p>
            <a:pPr marL="342900" marR="0" lvl="1" indent="-342900" fontAlgn="auto">
              <a:lnSpc>
                <a:spcPct val="100000"/>
              </a:lnSpc>
              <a:spcBef>
                <a:spcPct val="20000"/>
              </a:spcBef>
              <a:spcAft>
                <a:spcPts val="0"/>
              </a:spcAft>
              <a:buClrTx/>
              <a:buSzTx/>
              <a:buFont typeface="Arial" pitchFamily="34" charset="0"/>
              <a:buChar char="•"/>
              <a:tabLst/>
              <a:defRPr/>
            </a:pPr>
            <a:r>
              <a:rPr lang="fr-FR" sz="2000" b="1" kern="0" dirty="0" smtClean="0">
                <a:solidFill>
                  <a:schemeClr val="tx1">
                    <a:lumMod val="75000"/>
                    <a:lumOff val="25000"/>
                  </a:schemeClr>
                </a:solidFill>
                <a:latin typeface="Arial" pitchFamily="34" charset="0"/>
                <a:cs typeface="Arial" pitchFamily="34" charset="0"/>
              </a:rPr>
              <a:t>Piratage de l’intérieur</a:t>
            </a:r>
          </a:p>
          <a:p>
            <a:pPr marL="342900" lvl="1" indent="-342900">
              <a:spcBef>
                <a:spcPct val="20000"/>
              </a:spcBef>
              <a:buFont typeface="Arial" pitchFamily="34" charset="0"/>
              <a:buChar char="•"/>
            </a:pPr>
            <a:r>
              <a:rPr lang="fr-FR" sz="2000" b="1" kern="0" dirty="0" smtClean="0">
                <a:solidFill>
                  <a:schemeClr val="tx1">
                    <a:lumMod val="75000"/>
                    <a:lumOff val="25000"/>
                  </a:schemeClr>
                </a:solidFill>
                <a:latin typeface="Arial" pitchFamily="34" charset="0"/>
                <a:cs typeface="Arial" pitchFamily="34" charset="0"/>
              </a:rPr>
              <a:t>Garantie d’effacement des données ?</a:t>
            </a:r>
          </a:p>
          <a:p>
            <a:pPr marL="342900" lvl="1" indent="-342900">
              <a:spcBef>
                <a:spcPct val="20000"/>
              </a:spcBef>
              <a:buFont typeface="Arial" pitchFamily="34" charset="0"/>
              <a:buChar char="•"/>
            </a:pPr>
            <a:r>
              <a:rPr lang="fr-FR" sz="2000" b="1" kern="0" dirty="0" smtClean="0">
                <a:solidFill>
                  <a:schemeClr val="tx1">
                    <a:lumMod val="75000"/>
                    <a:lumOff val="25000"/>
                  </a:schemeClr>
                </a:solidFill>
                <a:latin typeface="Arial" pitchFamily="34" charset="0"/>
                <a:cs typeface="Arial" pitchFamily="34" charset="0"/>
              </a:rPr>
              <a:t>Gestion des Changements </a:t>
            </a:r>
            <a:br>
              <a:rPr lang="fr-FR" sz="2000" b="1" kern="0" dirty="0" smtClean="0">
                <a:solidFill>
                  <a:schemeClr val="tx1">
                    <a:lumMod val="75000"/>
                    <a:lumOff val="25000"/>
                  </a:schemeClr>
                </a:solidFill>
                <a:latin typeface="Arial" pitchFamily="34" charset="0"/>
                <a:cs typeface="Arial" pitchFamily="34" charset="0"/>
              </a:rPr>
            </a:br>
            <a:r>
              <a:rPr lang="fr-FR" sz="2000" b="1" kern="0" dirty="0" smtClean="0">
                <a:solidFill>
                  <a:schemeClr val="tx1">
                    <a:lumMod val="75000"/>
                    <a:lumOff val="25000"/>
                  </a:schemeClr>
                </a:solidFill>
                <a:latin typeface="Arial" pitchFamily="34" charset="0"/>
                <a:cs typeface="Arial" pitchFamily="34" charset="0"/>
              </a:rPr>
              <a:t>(ex : </a:t>
            </a:r>
            <a:r>
              <a:rPr lang="fr-FR" sz="2000" b="1" kern="0" dirty="0" err="1" smtClean="0">
                <a:solidFill>
                  <a:schemeClr val="tx1">
                    <a:lumMod val="75000"/>
                    <a:lumOff val="25000"/>
                  </a:schemeClr>
                </a:solidFill>
                <a:latin typeface="Arial" pitchFamily="34" charset="0"/>
                <a:cs typeface="Arial" pitchFamily="34" charset="0"/>
              </a:rPr>
              <a:t>DropBox</a:t>
            </a:r>
            <a:r>
              <a:rPr lang="fr-FR" sz="2000" b="1" kern="0" dirty="0" smtClean="0">
                <a:solidFill>
                  <a:schemeClr val="tx1">
                    <a:lumMod val="75000"/>
                    <a:lumOff val="25000"/>
                  </a:schemeClr>
                </a:solidFill>
                <a:latin typeface="Arial" pitchFamily="34" charset="0"/>
                <a:cs typeface="Arial" pitchFamily="34" charset="0"/>
              </a:rPr>
              <a:t>)</a:t>
            </a:r>
          </a:p>
        </p:txBody>
      </p:sp>
    </p:spTree>
    <p:extLst>
      <p:ext uri="{BB962C8B-B14F-4D97-AF65-F5344CB8AC3E}">
        <p14:creationId xmlns:p14="http://schemas.microsoft.com/office/powerpoint/2010/main" val="457381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3096344" y="1484784"/>
            <a:ext cx="4824536" cy="338554"/>
          </a:xfrm>
          <a:prstGeom prst="rect">
            <a:avLst/>
          </a:prstGeom>
          <a:noFill/>
        </p:spPr>
        <p:txBody>
          <a:bodyPr wrap="square" rtlCol="0">
            <a:spAutoFit/>
          </a:bodyPr>
          <a:lstStyle/>
          <a:p>
            <a:r>
              <a:rPr lang="fr-FR" sz="1600" dirty="0" smtClean="0">
                <a:latin typeface="Arial" pitchFamily="34" charset="0"/>
                <a:ea typeface="Times New Roman" pitchFamily="18" charset="0"/>
                <a:cs typeface="Arial" pitchFamily="34" charset="0"/>
              </a:rPr>
              <a:t> </a:t>
            </a:r>
            <a:endParaRPr lang="fr-FR" sz="1600" dirty="0">
              <a:latin typeface="Arial" pitchFamily="34" charset="0"/>
              <a:ea typeface="Times New Roman" pitchFamily="18" charset="0"/>
              <a:cs typeface="Arial" pitchFamily="34" charset="0"/>
            </a:endParaRPr>
          </a:p>
        </p:txBody>
      </p:sp>
      <p:sp>
        <p:nvSpPr>
          <p:cNvPr id="16" name="Espace réservé du numéro de diapositive 15"/>
          <p:cNvSpPr>
            <a:spLocks noGrp="1"/>
          </p:cNvSpPr>
          <p:nvPr>
            <p:ph type="sldNum" sz="quarter" idx="12"/>
          </p:nvPr>
        </p:nvSpPr>
        <p:spPr/>
        <p:txBody>
          <a:bodyPr/>
          <a:lstStyle/>
          <a:p>
            <a:fld id="{FFE864C1-200A-49B9-BE1B-75DB48658EA5}" type="slidenum">
              <a:rPr lang="en-US" smtClean="0"/>
              <a:pPr/>
              <a:t>65</a:t>
            </a:fld>
            <a:endParaRPr lang="en-US" dirty="0"/>
          </a:p>
        </p:txBody>
      </p:sp>
      <p:sp>
        <p:nvSpPr>
          <p:cNvPr id="8" name="Espace réservé du pied de page 5"/>
          <p:cNvSpPr>
            <a:spLocks noGrp="1"/>
          </p:cNvSpPr>
          <p:nvPr>
            <p:ph type="ftr" sz="quarter" idx="11"/>
          </p:nvPr>
        </p:nvSpPr>
        <p:spPr>
          <a:xfrm>
            <a:off x="3124200" y="6356350"/>
            <a:ext cx="2895600" cy="365125"/>
          </a:xfrm>
        </p:spPr>
        <p:txBody>
          <a:bodyPr/>
          <a:lstStyle/>
          <a:p>
            <a:r>
              <a:rPr lang="fr-FR" smtClean="0"/>
              <a:t>Enjeux Sécurité du SI</a:t>
            </a:r>
            <a:endParaRPr lang="en-US" dirty="0"/>
          </a:p>
        </p:txBody>
      </p:sp>
      <p:pic>
        <p:nvPicPr>
          <p:cNvPr id="16385" name="Picture 1"/>
          <p:cNvPicPr>
            <a:picLocks noChangeAspect="1" noChangeArrowheads="1"/>
          </p:cNvPicPr>
          <p:nvPr/>
        </p:nvPicPr>
        <p:blipFill>
          <a:blip r:embed="rId3" cstate="print"/>
          <a:srcRect/>
          <a:stretch>
            <a:fillRect/>
          </a:stretch>
        </p:blipFill>
        <p:spPr bwMode="auto">
          <a:xfrm>
            <a:off x="0" y="692696"/>
            <a:ext cx="4812818" cy="3696912"/>
          </a:xfrm>
          <a:prstGeom prst="rect">
            <a:avLst/>
          </a:prstGeom>
          <a:effectLst>
            <a:outerShdw blurRad="50800" dist="38100" dir="2700000" algn="tl" rotWithShape="0">
              <a:prstClr val="black">
                <a:alpha val="40000"/>
              </a:prstClr>
            </a:outerShdw>
          </a:effectLst>
        </p:spPr>
      </p:pic>
      <p:sp>
        <p:nvSpPr>
          <p:cNvPr id="11"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a:solidFill>
                  <a:schemeClr val="tx1"/>
                </a:solidFill>
                <a:latin typeface="+mn-lt"/>
                <a:ea typeface="+mn-ea"/>
              </a:rPr>
              <a:t>Les Fuites de Données dans le Cloud</a:t>
            </a:r>
            <a:endParaRPr lang="en-US" sz="2800" b="1" dirty="0">
              <a:solidFill>
                <a:schemeClr val="tx1"/>
              </a:solidFill>
              <a:latin typeface="+mn-lt"/>
              <a:ea typeface="+mn-ea"/>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267872" y="3501008"/>
            <a:ext cx="4843275" cy="2331277"/>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2250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a:solidFill>
                  <a:schemeClr val="tx1"/>
                </a:solidFill>
                <a:latin typeface="+mn-lt"/>
                <a:ea typeface="+mn-ea"/>
              </a:rPr>
              <a:t>Et même des Pertes de Données</a:t>
            </a:r>
            <a:endParaRPr lang="en-US" sz="2800" b="1" dirty="0">
              <a:solidFill>
                <a:schemeClr val="tx1"/>
              </a:solidFill>
              <a:latin typeface="+mn-lt"/>
              <a:ea typeface="+mn-ea"/>
            </a:endParaRPr>
          </a:p>
        </p:txBody>
      </p:sp>
      <p:sp>
        <p:nvSpPr>
          <p:cNvPr id="5" name="Espace réservé du contenu 4"/>
          <p:cNvSpPr>
            <a:spLocks noGrp="1"/>
          </p:cNvSpPr>
          <p:nvPr>
            <p:ph idx="1"/>
          </p:nvPr>
        </p:nvSpPr>
        <p:spPr>
          <a:xfrm>
            <a:off x="257886" y="908720"/>
            <a:ext cx="4530138" cy="3888432"/>
          </a:xfrm>
        </p:spPr>
        <p:txBody>
          <a:bodyPr>
            <a:normAutofit lnSpcReduction="10000"/>
          </a:bodyPr>
          <a:lstStyle/>
          <a:p>
            <a:pPr marL="342900" lvl="1" indent="-342900">
              <a:buFont typeface="Arial" pitchFamily="34" charset="0"/>
              <a:buChar char="•"/>
            </a:pPr>
            <a:r>
              <a:rPr lang="fr-FR" sz="1800" b="1" kern="0" dirty="0" smtClean="0">
                <a:latin typeface="Arial" pitchFamily="34" charset="0"/>
                <a:cs typeface="Arial" pitchFamily="34" charset="0"/>
              </a:rPr>
              <a:t>Plan de continuité de l’opérateur: perte définitive des données en cas de sinistre majeur (ex: Amazon).</a:t>
            </a:r>
          </a:p>
          <a:p>
            <a:pPr marL="342900" lvl="1" indent="-342900">
              <a:buFont typeface="Arial" pitchFamily="34" charset="0"/>
              <a:buChar char="•"/>
            </a:pPr>
            <a:r>
              <a:rPr lang="fr-FR" sz="1800" b="1" kern="0" dirty="0" smtClean="0">
                <a:latin typeface="Arial" pitchFamily="34" charset="0"/>
                <a:cs typeface="Arial" pitchFamily="34" charset="0"/>
              </a:rPr>
              <a:t>Réversibilité : récupération des données ou transfert vers un autre opérateur.</a:t>
            </a:r>
          </a:p>
          <a:p>
            <a:pPr marL="342900" lvl="1" indent="-342900">
              <a:buFont typeface="Arial" pitchFamily="34" charset="0"/>
              <a:buChar char="•"/>
            </a:pPr>
            <a:r>
              <a:rPr lang="fr-FR" sz="1800" b="1" kern="0" dirty="0" smtClean="0">
                <a:latin typeface="Arial" pitchFamily="34" charset="0"/>
                <a:cs typeface="Arial" pitchFamily="34" charset="0"/>
              </a:rPr>
              <a:t>Effectuer ses propres sauvegardes</a:t>
            </a:r>
          </a:p>
          <a:p>
            <a:pPr marL="342900" lvl="1" indent="-342900">
              <a:buFont typeface="Arial" pitchFamily="34" charset="0"/>
              <a:buChar char="•"/>
            </a:pPr>
            <a:r>
              <a:rPr lang="fr-FR" sz="1800" b="1" kern="0" dirty="0" smtClean="0">
                <a:latin typeface="Arial" pitchFamily="34" charset="0"/>
                <a:cs typeface="Arial" pitchFamily="34" charset="0"/>
              </a:rPr>
              <a:t>L’opérateur Cloud devient une cible évidente pour un DOS majeur</a:t>
            </a:r>
          </a:p>
          <a:p>
            <a:pPr marL="342900" lvl="1" indent="-342900">
              <a:buFont typeface="Arial" pitchFamily="34" charset="0"/>
              <a:buChar char="•"/>
            </a:pPr>
            <a:r>
              <a:rPr lang="fr-FR" sz="1800" b="1" kern="0" dirty="0" smtClean="0">
                <a:latin typeface="Arial" pitchFamily="34" charset="0"/>
                <a:cs typeface="Arial" pitchFamily="34" charset="0"/>
              </a:rPr>
              <a:t>SPOH !</a:t>
            </a:r>
          </a:p>
          <a:p>
            <a:pPr marL="342900" lvl="1" indent="-342900">
              <a:buFont typeface="Arial" pitchFamily="34" charset="0"/>
              <a:buChar char="•"/>
            </a:pPr>
            <a:r>
              <a:rPr lang="fr-FR" sz="1800" b="1" kern="0" dirty="0" smtClean="0">
                <a:latin typeface="Arial" pitchFamily="34" charset="0"/>
                <a:cs typeface="Arial" pitchFamily="34" charset="0"/>
              </a:rPr>
              <a:t>Problème d’accès aux données (internet </a:t>
            </a:r>
            <a:r>
              <a:rPr lang="fr-FR" sz="1800" b="1" kern="0" dirty="0" err="1" smtClean="0">
                <a:latin typeface="Arial" pitchFamily="34" charset="0"/>
                <a:cs typeface="Arial" pitchFamily="34" charset="0"/>
              </a:rPr>
              <a:t>outage</a:t>
            </a:r>
            <a:r>
              <a:rPr lang="fr-FR" sz="1800" b="1" kern="0" dirty="0" smtClean="0">
                <a:latin typeface="Arial" pitchFamily="34" charset="0"/>
                <a:cs typeface="Arial" pitchFamily="34" charset="0"/>
              </a:rPr>
              <a:t>)</a:t>
            </a:r>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sp>
        <p:nvSpPr>
          <p:cNvPr id="9" name="ZoneTexte 8"/>
          <p:cNvSpPr txBox="1"/>
          <p:nvPr/>
        </p:nvSpPr>
        <p:spPr>
          <a:xfrm>
            <a:off x="1187624" y="4851157"/>
            <a:ext cx="6840760" cy="95410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wrap="square" rtlCol="0">
            <a:spAutoFit/>
          </a:bodyPr>
          <a:lstStyle/>
          <a:p>
            <a:pPr marL="0" lvl="1" algn="ctr"/>
            <a:r>
              <a:rPr lang="fr-FR" sz="2800" b="1" i="1" dirty="0" smtClean="0">
                <a:solidFill>
                  <a:schemeClr val="accent2">
                    <a:lumMod val="75000"/>
                  </a:schemeClr>
                </a:solidFill>
                <a:latin typeface="Arial" pitchFamily="34" charset="0"/>
                <a:cs typeface="Arial" pitchFamily="34" charset="0"/>
              </a:rPr>
              <a:t>L’empilement des opérateurs démultiplie tous ces problèmes !</a:t>
            </a:r>
            <a:endParaRPr lang="fr-FR" sz="2800" b="1" dirty="0" smtClean="0">
              <a:solidFill>
                <a:schemeClr val="accent2">
                  <a:lumMod val="75000"/>
                </a:schemeClr>
              </a:solidFill>
              <a:latin typeface="Arial" pitchFamily="34" charset="0"/>
              <a:cs typeface="Arial" pitchFamily="34" charset="0"/>
            </a:endParaRPr>
          </a:p>
        </p:txBody>
      </p:sp>
      <p:pic>
        <p:nvPicPr>
          <p:cNvPr id="10" name="Image 9" descr="grandpa_simpson_yelling_at_cloud.jpg"/>
          <p:cNvPicPr>
            <a:picLocks noChangeAspect="1"/>
          </p:cNvPicPr>
          <p:nvPr/>
        </p:nvPicPr>
        <p:blipFill>
          <a:blip r:embed="rId3" cstate="print"/>
          <a:stretch>
            <a:fillRect/>
          </a:stretch>
        </p:blipFill>
        <p:spPr>
          <a:xfrm>
            <a:off x="4836029" y="1196752"/>
            <a:ext cx="4056451" cy="304233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10723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a:solidFill>
                  <a:schemeClr val="tx1"/>
                </a:solidFill>
                <a:latin typeface="+mn-lt"/>
                <a:ea typeface="+mn-ea"/>
              </a:rPr>
              <a:t>Et </a:t>
            </a:r>
            <a:r>
              <a:rPr lang="fr-FR" sz="2800" b="1" dirty="0" smtClean="0">
                <a:solidFill>
                  <a:schemeClr val="tx1"/>
                </a:solidFill>
                <a:latin typeface="+mn-lt"/>
                <a:ea typeface="+mn-ea"/>
              </a:rPr>
              <a:t>pourtant</a:t>
            </a:r>
            <a:endParaRPr lang="en-US" sz="2800" b="1" dirty="0">
              <a:solidFill>
                <a:schemeClr val="tx1"/>
              </a:solidFill>
              <a:latin typeface="+mn-lt"/>
              <a:ea typeface="+mn-ea"/>
            </a:endParaRPr>
          </a:p>
        </p:txBody>
      </p:sp>
      <p:sp>
        <p:nvSpPr>
          <p:cNvPr id="5" name="Espace réservé du contenu 4"/>
          <p:cNvSpPr>
            <a:spLocks noGrp="1"/>
          </p:cNvSpPr>
          <p:nvPr>
            <p:ph idx="1"/>
          </p:nvPr>
        </p:nvSpPr>
        <p:spPr>
          <a:xfrm>
            <a:off x="257886" y="1916832"/>
            <a:ext cx="6330338" cy="3744416"/>
          </a:xfrm>
        </p:spPr>
        <p:txBody>
          <a:bodyPr>
            <a:normAutofit/>
          </a:bodyPr>
          <a:lstStyle/>
          <a:p>
            <a:pPr marL="342900" lvl="1" indent="-342900">
              <a:buFont typeface="Arial" pitchFamily="34" charset="0"/>
              <a:buChar char="•"/>
            </a:pPr>
            <a:r>
              <a:rPr lang="fr-FR" sz="2000" b="1" kern="0" dirty="0" smtClean="0">
                <a:latin typeface="Arial" pitchFamily="34" charset="0"/>
                <a:cs typeface="Arial" pitchFamily="34" charset="0"/>
              </a:rPr>
              <a:t>Le cloud paraît l’option disponible la plus sure,</a:t>
            </a:r>
          </a:p>
          <a:p>
            <a:pPr marL="342900" lvl="1" indent="-342900">
              <a:buFont typeface="Arial" pitchFamily="34" charset="0"/>
              <a:buChar char="•"/>
            </a:pPr>
            <a:r>
              <a:rPr lang="fr-FR" sz="2000" b="1" kern="0" dirty="0" smtClean="0">
                <a:latin typeface="Arial" pitchFamily="34" charset="0"/>
                <a:cs typeface="Arial" pitchFamily="34" charset="0"/>
              </a:rPr>
              <a:t>Le cloud fournit un système de sauvegarde automatique,</a:t>
            </a:r>
          </a:p>
          <a:p>
            <a:pPr marL="342900" lvl="1" indent="-342900">
              <a:buFont typeface="Arial" pitchFamily="34" charset="0"/>
              <a:buChar char="•"/>
            </a:pPr>
            <a:r>
              <a:rPr lang="fr-FR" sz="2000" b="1" kern="0" dirty="0" smtClean="0">
                <a:latin typeface="Arial" pitchFamily="34" charset="0"/>
                <a:cs typeface="Arial" pitchFamily="34" charset="0"/>
              </a:rPr>
              <a:t>Les services cloud couvrent les coûts de maintenance,</a:t>
            </a:r>
          </a:p>
          <a:p>
            <a:pPr marL="342900" lvl="1" indent="-342900">
              <a:buFont typeface="Arial" pitchFamily="34" charset="0"/>
              <a:buChar char="•"/>
            </a:pPr>
            <a:r>
              <a:rPr lang="fr-FR" sz="2000" b="1" kern="0" dirty="0" smtClean="0">
                <a:latin typeface="Arial" pitchFamily="34" charset="0"/>
                <a:cs typeface="Arial" pitchFamily="34" charset="0"/>
              </a:rPr>
              <a:t>Le cloud c’est facile !</a:t>
            </a:r>
          </a:p>
          <a:p>
            <a:pPr marL="342900" lvl="1" indent="-342900">
              <a:buFont typeface="Arial" pitchFamily="34" charset="0"/>
              <a:buChar char="•"/>
            </a:pPr>
            <a:r>
              <a:rPr lang="fr-FR" sz="2000" b="1" kern="0" dirty="0" smtClean="0">
                <a:latin typeface="Arial" pitchFamily="34" charset="0"/>
                <a:cs typeface="Arial" pitchFamily="34" charset="0"/>
              </a:rPr>
              <a:t>Elles s’appuient sur le cloud sans même savoir que ce sont des services cloud,</a:t>
            </a:r>
          </a:p>
          <a:p>
            <a:pPr marL="342900" lvl="1" indent="-342900">
              <a:buFont typeface="Arial" pitchFamily="34" charset="0"/>
              <a:buChar char="•"/>
            </a:pPr>
            <a:r>
              <a:rPr lang="fr-FR" sz="2000" b="1" kern="0" dirty="0" smtClean="0">
                <a:latin typeface="Arial" pitchFamily="34" charset="0"/>
                <a:cs typeface="Arial" pitchFamily="34" charset="0"/>
              </a:rPr>
              <a:t>Elles n’ont pas conscience des alternatives.</a:t>
            </a: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67</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sp>
        <p:nvSpPr>
          <p:cNvPr id="9" name="ZoneTexte 8"/>
          <p:cNvSpPr txBox="1"/>
          <p:nvPr/>
        </p:nvSpPr>
        <p:spPr>
          <a:xfrm>
            <a:off x="395536" y="869811"/>
            <a:ext cx="7992888" cy="83099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wrap="square" rtlCol="0">
            <a:spAutoFit/>
          </a:bodyPr>
          <a:lstStyle/>
          <a:p>
            <a:pPr marL="0" lvl="1" algn="ctr"/>
            <a:r>
              <a:rPr lang="fr-FR" sz="2400" b="1" i="1" dirty="0" smtClean="0">
                <a:solidFill>
                  <a:schemeClr val="accent2">
                    <a:lumMod val="75000"/>
                  </a:schemeClr>
                </a:solidFill>
                <a:latin typeface="Arial" pitchFamily="34" charset="0"/>
                <a:cs typeface="Arial" pitchFamily="34" charset="0"/>
              </a:rPr>
              <a:t>Les entreprises continuent à utiliser le cloud, même si elles savent que ce n’est pas sûr !</a:t>
            </a:r>
            <a:endParaRPr lang="fr-FR" sz="2400" b="1" dirty="0" smtClean="0">
              <a:solidFill>
                <a:schemeClr val="accent2">
                  <a:lumMod val="75000"/>
                </a:schemeClr>
              </a:solidFill>
              <a:latin typeface="Arial" pitchFamily="34" charset="0"/>
              <a:cs typeface="Arial" pitchFamily="34" charset="0"/>
            </a:endParaRPr>
          </a:p>
        </p:txBody>
      </p:sp>
      <p:pic>
        <p:nvPicPr>
          <p:cNvPr id="1026" name="Picture 2" descr="Afficher l'image d'orig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00" y="2420888"/>
            <a:ext cx="2520280" cy="232805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36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a:solidFill>
                  <a:schemeClr val="tx1"/>
                </a:solidFill>
                <a:latin typeface="+mn-lt"/>
                <a:ea typeface="+mn-ea"/>
              </a:rPr>
              <a:t>Quelles Données dans le Cloud ?</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68</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sp>
        <p:nvSpPr>
          <p:cNvPr id="11" name="Espace réservé du contenu 4"/>
          <p:cNvSpPr txBox="1">
            <a:spLocks/>
          </p:cNvSpPr>
          <p:nvPr/>
        </p:nvSpPr>
        <p:spPr>
          <a:xfrm>
            <a:off x="251520" y="4409728"/>
            <a:ext cx="8706602" cy="1611560"/>
          </a:xfrm>
          <a:prstGeom prst="rect">
            <a:avLst/>
          </a:prstGeom>
        </p:spPr>
        <p:txBody>
          <a:bodyPr vert="horz" lIns="91440" tIns="45720" rIns="91440" bIns="45720" rtlCol="0">
            <a:normAutofit/>
          </a:bodyPr>
          <a:lstStyle/>
          <a:p>
            <a:pPr marL="342900" lvl="0" indent="-342900">
              <a:spcBef>
                <a:spcPct val="20000"/>
              </a:spcBef>
            </a:pPr>
            <a:r>
              <a:rPr kumimoji="0" lang="fr-FR" sz="2000" b="0" i="1" u="none" strike="noStrike" kern="0" cap="none" spc="0" normalizeH="0" baseline="0" noProof="0" dirty="0" smtClean="0">
                <a:ln>
                  <a:noFill/>
                </a:ln>
                <a:solidFill>
                  <a:schemeClr val="tx1">
                    <a:lumMod val="75000"/>
                    <a:lumOff val="25000"/>
                  </a:schemeClr>
                </a:solidFill>
                <a:effectLst/>
                <a:uLnTx/>
                <a:uFillTx/>
                <a:latin typeface="Arial" pitchFamily="34" charset="0"/>
                <a:ea typeface="+mn-ea"/>
                <a:cs typeface="Arial" pitchFamily="34" charset="0"/>
              </a:rPr>
              <a:t>	</a:t>
            </a:r>
            <a:endParaRPr kumimoji="0" lang="fr-FR" sz="2000" b="1" i="1" u="none" strike="noStrike" kern="1200" cap="none" spc="0" normalizeH="0" baseline="0" noProof="0" dirty="0" smtClean="0">
              <a:ln>
                <a:noFill/>
              </a:ln>
              <a:solidFill>
                <a:schemeClr val="tx1">
                  <a:lumMod val="75000"/>
                  <a:lumOff val="25000"/>
                </a:schemeClr>
              </a:solidFill>
              <a:effectLst/>
              <a:uLnTx/>
              <a:uFillTx/>
              <a:latin typeface="Arial" pitchFamily="34" charset="0"/>
              <a:ea typeface="+mn-ea"/>
              <a:cs typeface="Arial" pitchFamily="34" charset="0"/>
            </a:endParaRPr>
          </a:p>
        </p:txBody>
      </p:sp>
      <p:sp>
        <p:nvSpPr>
          <p:cNvPr id="14" name="Espace réservé du contenu 4"/>
          <p:cNvSpPr txBox="1">
            <a:spLocks/>
          </p:cNvSpPr>
          <p:nvPr/>
        </p:nvSpPr>
        <p:spPr>
          <a:xfrm>
            <a:off x="179512" y="1340768"/>
            <a:ext cx="8640960" cy="1512168"/>
          </a:xfrm>
          <a:prstGeom prst="rect">
            <a:avLst/>
          </a:prstGeom>
        </p:spPr>
        <p:txBody>
          <a:bodyPr vert="horz" lIns="91440" tIns="45720" rIns="91440" bIns="45720" rtlCol="0">
            <a:normAutofit/>
          </a:bodyPr>
          <a:lstStyle/>
          <a:p>
            <a:pPr marL="342900" lvl="0" indent="-342900">
              <a:spcBef>
                <a:spcPct val="20000"/>
              </a:spcBef>
            </a:pPr>
            <a:r>
              <a:rPr kumimoji="0" lang="fr-FR" sz="2200" b="0" i="1" u="none" strike="noStrike" kern="0" cap="none" spc="0" normalizeH="0" baseline="0" noProof="0" dirty="0" smtClean="0">
                <a:ln>
                  <a:noFill/>
                </a:ln>
                <a:solidFill>
                  <a:schemeClr val="tx1">
                    <a:lumMod val="75000"/>
                    <a:lumOff val="25000"/>
                  </a:schemeClr>
                </a:solidFill>
                <a:effectLst/>
                <a:uLnTx/>
                <a:uFillTx/>
                <a:latin typeface="Arial" pitchFamily="34" charset="0"/>
                <a:cs typeface="Arial" pitchFamily="34" charset="0"/>
              </a:rPr>
              <a:t>	« </a:t>
            </a:r>
            <a:r>
              <a:rPr lang="fr-FR" sz="2200" b="1" i="1" dirty="0" smtClean="0">
                <a:solidFill>
                  <a:schemeClr val="tx1">
                    <a:lumMod val="75000"/>
                    <a:lumOff val="25000"/>
                  </a:schemeClr>
                </a:solidFill>
                <a:latin typeface="Arial" pitchFamily="34" charset="0"/>
                <a:cs typeface="Arial" pitchFamily="34" charset="0"/>
              </a:rPr>
              <a:t>Le passage au Cloud nécessite une analyse très fine de l’ensemble des données de l’entreprise, et la définition d’une classification de ces données par sensibilité, risque de fuite, </a:t>
            </a:r>
            <a:endParaRPr kumimoji="0" lang="fr-FR" sz="2200" b="1" i="1" u="none" strike="noStrike" kern="1200" cap="none" spc="0" normalizeH="0" baseline="0" noProof="0" dirty="0" smtClean="0">
              <a:ln>
                <a:noFill/>
              </a:ln>
              <a:solidFill>
                <a:schemeClr val="tx1">
                  <a:lumMod val="75000"/>
                  <a:lumOff val="25000"/>
                </a:schemeClr>
              </a:solidFill>
              <a:effectLst/>
              <a:uLnTx/>
              <a:uFillTx/>
              <a:latin typeface="Arial" pitchFamily="34" charset="0"/>
              <a:cs typeface="Arial" pitchFamily="34" charset="0"/>
            </a:endParaRPr>
          </a:p>
        </p:txBody>
      </p:sp>
      <p:sp>
        <p:nvSpPr>
          <p:cNvPr id="16" name="ZoneTexte 15"/>
          <p:cNvSpPr txBox="1"/>
          <p:nvPr/>
        </p:nvSpPr>
        <p:spPr>
          <a:xfrm>
            <a:off x="1043608" y="5085184"/>
            <a:ext cx="7272808" cy="52322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wrap="square" rtlCol="0">
            <a:spAutoFit/>
          </a:bodyPr>
          <a:lstStyle/>
          <a:p>
            <a:pPr marL="0" lvl="1" algn="ctr"/>
            <a:r>
              <a:rPr lang="fr-FR" sz="2800" b="1" i="1" dirty="0" smtClean="0">
                <a:solidFill>
                  <a:schemeClr val="accent2">
                    <a:lumMod val="75000"/>
                  </a:schemeClr>
                </a:solidFill>
                <a:latin typeface="Arial" pitchFamily="34" charset="0"/>
                <a:cs typeface="Arial" pitchFamily="34" charset="0"/>
              </a:rPr>
              <a:t>C’est la première phase d’un projet DLP !</a:t>
            </a:r>
            <a:endParaRPr lang="fr-FR" sz="2800" b="1" dirty="0" smtClean="0">
              <a:solidFill>
                <a:schemeClr val="accent2">
                  <a:lumMod val="75000"/>
                </a:schemeClr>
              </a:solidFill>
              <a:latin typeface="Arial" pitchFamily="34" charset="0"/>
              <a:cs typeface="Arial" pitchFamily="34" charset="0"/>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69374" y="2924944"/>
            <a:ext cx="4188748" cy="1707608"/>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space réservé du contenu 4"/>
          <p:cNvSpPr txBox="1">
            <a:spLocks/>
          </p:cNvSpPr>
          <p:nvPr/>
        </p:nvSpPr>
        <p:spPr>
          <a:xfrm>
            <a:off x="179512" y="2348880"/>
            <a:ext cx="4390220" cy="2232248"/>
          </a:xfrm>
          <a:prstGeom prst="rect">
            <a:avLst/>
          </a:prstGeom>
        </p:spPr>
        <p:txBody>
          <a:bodyPr vert="horz" lIns="91440" tIns="45720" rIns="91440" bIns="45720" rtlCol="0">
            <a:normAutofit/>
          </a:bodyPr>
          <a:lstStyle/>
          <a:p>
            <a:pPr marL="342900" lvl="0" indent="-342900">
              <a:spcBef>
                <a:spcPct val="20000"/>
              </a:spcBef>
            </a:pPr>
            <a:r>
              <a:rPr kumimoji="0" lang="fr-FR" sz="2200" b="0" i="1" u="none" strike="noStrike" kern="0" cap="none" spc="0" normalizeH="0" baseline="0" noProof="0" dirty="0" smtClean="0">
                <a:ln>
                  <a:noFill/>
                </a:ln>
                <a:solidFill>
                  <a:schemeClr val="tx1">
                    <a:lumMod val="75000"/>
                    <a:lumOff val="25000"/>
                  </a:schemeClr>
                </a:solidFill>
                <a:effectLst/>
                <a:uLnTx/>
                <a:uFillTx/>
                <a:latin typeface="Arial" pitchFamily="34" charset="0"/>
                <a:cs typeface="Arial" pitchFamily="34" charset="0"/>
              </a:rPr>
              <a:t>	</a:t>
            </a:r>
            <a:r>
              <a:rPr lang="fr-FR" sz="2200" b="1" i="1" dirty="0" smtClean="0">
                <a:solidFill>
                  <a:schemeClr val="tx1">
                    <a:lumMod val="75000"/>
                    <a:lumOff val="25000"/>
                  </a:schemeClr>
                </a:solidFill>
                <a:latin typeface="Arial" pitchFamily="34" charset="0"/>
                <a:cs typeface="Arial" pitchFamily="34" charset="0"/>
              </a:rPr>
              <a:t>contraintes </a:t>
            </a:r>
            <a:r>
              <a:rPr lang="fr-FR" sz="2200" b="1" i="1" dirty="0">
                <a:solidFill>
                  <a:schemeClr val="tx1">
                    <a:lumMod val="75000"/>
                    <a:lumOff val="25000"/>
                  </a:schemeClr>
                </a:solidFill>
                <a:latin typeface="Arial" pitchFamily="34" charset="0"/>
                <a:cs typeface="Arial" pitchFamily="34" charset="0"/>
              </a:rPr>
              <a:t>contractuelles et juridiques afin </a:t>
            </a:r>
            <a:r>
              <a:rPr lang="fr-FR" sz="2200" b="1" i="1" dirty="0" smtClean="0">
                <a:solidFill>
                  <a:schemeClr val="tx1">
                    <a:lumMod val="75000"/>
                    <a:lumOff val="25000"/>
                  </a:schemeClr>
                </a:solidFill>
                <a:latin typeface="Arial" pitchFamily="34" charset="0"/>
                <a:cs typeface="Arial" pitchFamily="34" charset="0"/>
              </a:rPr>
              <a:t>de déterminer la possibilité de les transférer ou de les gérer dans le Cloud, et chez quels types de fournisseurs.»</a:t>
            </a:r>
            <a:endParaRPr kumimoji="0" lang="fr-FR" sz="2200" b="1" i="1" u="none" strike="noStrike" kern="1200" cap="none" spc="0" normalizeH="0" baseline="0" noProof="0" dirty="0" smtClean="0">
              <a:ln>
                <a:noFill/>
              </a:ln>
              <a:solidFill>
                <a:schemeClr val="tx1">
                  <a:lumMod val="75000"/>
                  <a:lumOff val="25000"/>
                </a:schemeClr>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248375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a:solidFill>
                  <a:schemeClr val="tx1"/>
                </a:solidFill>
                <a:latin typeface="+mn-lt"/>
                <a:ea typeface="+mn-ea"/>
              </a:rPr>
              <a:t>Agenda</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69</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sp>
        <p:nvSpPr>
          <p:cNvPr id="9" name="ZoneTexte 8"/>
          <p:cNvSpPr txBox="1"/>
          <p:nvPr/>
        </p:nvSpPr>
        <p:spPr>
          <a:xfrm>
            <a:off x="395536" y="1048668"/>
            <a:ext cx="8136904" cy="3046988"/>
          </a:xfrm>
          <a:prstGeom prst="rect">
            <a:avLst/>
          </a:prstGeom>
          <a:noFill/>
        </p:spPr>
        <p:txBody>
          <a:bodyPr wrap="square" rtlCol="0">
            <a:spAutoFit/>
          </a:bodyPr>
          <a:lstStyle/>
          <a:p>
            <a:pPr marL="342900" lvl="1" indent="-342900">
              <a:buFont typeface="+mj-lt"/>
              <a:buAutoNum type="arabicPeriod"/>
            </a:pPr>
            <a:r>
              <a:rPr lang="fr-FR" sz="2400" dirty="0" smtClean="0">
                <a:solidFill>
                  <a:schemeClr val="accent5">
                    <a:lumMod val="50000"/>
                  </a:schemeClr>
                </a:solidFill>
              </a:rPr>
              <a:t>Contexte</a:t>
            </a:r>
          </a:p>
          <a:p>
            <a:pPr marL="342900" lvl="1" indent="-342900">
              <a:buFont typeface="+mj-lt"/>
              <a:buAutoNum type="arabicPeriod"/>
            </a:pPr>
            <a:r>
              <a:rPr lang="fr-FR" sz="2400" dirty="0" smtClean="0">
                <a:solidFill>
                  <a:schemeClr val="accent5">
                    <a:lumMod val="50000"/>
                  </a:schemeClr>
                </a:solidFill>
              </a:rPr>
              <a:t>Les Entreprises et les Systèmes d’Information</a:t>
            </a:r>
          </a:p>
          <a:p>
            <a:pPr marL="342900" lvl="1" indent="-342900">
              <a:buFont typeface="+mj-lt"/>
              <a:buAutoNum type="arabicPeriod"/>
            </a:pPr>
            <a:r>
              <a:rPr lang="fr-FR" sz="2400" dirty="0" smtClean="0">
                <a:solidFill>
                  <a:schemeClr val="accent5">
                    <a:lumMod val="50000"/>
                  </a:schemeClr>
                </a:solidFill>
              </a:rPr>
              <a:t>Nouveaux Enjeux, Nouvelles Menaces , Nouveaux Usages</a:t>
            </a:r>
          </a:p>
          <a:p>
            <a:pPr marL="342900" lvl="1" indent="-342900">
              <a:buFont typeface="+mj-lt"/>
              <a:buAutoNum type="arabicPeriod"/>
            </a:pPr>
            <a:r>
              <a:rPr lang="fr-FR" sz="2400" dirty="0" smtClean="0">
                <a:solidFill>
                  <a:schemeClr val="accent5">
                    <a:lumMod val="50000"/>
                  </a:schemeClr>
                </a:solidFill>
              </a:rPr>
              <a:t>Principales Menaces</a:t>
            </a:r>
          </a:p>
          <a:p>
            <a:pPr marL="342900" lvl="1" indent="-342900">
              <a:buFont typeface="+mj-lt"/>
              <a:buAutoNum type="arabicPeriod"/>
            </a:pPr>
            <a:r>
              <a:rPr lang="fr-FR" sz="2400" dirty="0" smtClean="0">
                <a:solidFill>
                  <a:schemeClr val="accent5">
                    <a:lumMod val="50000"/>
                  </a:schemeClr>
                </a:solidFill>
              </a:rPr>
              <a:t>Les Grands Principes de la Sécurité Informatique</a:t>
            </a:r>
          </a:p>
          <a:p>
            <a:pPr marL="342900" lvl="1" indent="-342900">
              <a:buFont typeface="+mj-lt"/>
              <a:buAutoNum type="arabicPeriod"/>
            </a:pPr>
            <a:r>
              <a:rPr lang="fr-FR" sz="2400" dirty="0" smtClean="0">
                <a:solidFill>
                  <a:schemeClr val="accent5">
                    <a:lumMod val="50000"/>
                  </a:schemeClr>
                </a:solidFill>
              </a:rPr>
              <a:t>Responsable Sécurité du Système d’Information</a:t>
            </a:r>
          </a:p>
          <a:p>
            <a:pPr marL="342900" lvl="1" indent="-342900">
              <a:buFont typeface="+mj-lt"/>
              <a:buAutoNum type="arabicPeriod"/>
            </a:pPr>
            <a:r>
              <a:rPr lang="fr-FR" sz="2400" dirty="0" smtClean="0">
                <a:solidFill>
                  <a:schemeClr val="accent5">
                    <a:lumMod val="50000"/>
                  </a:schemeClr>
                </a:solidFill>
              </a:rPr>
              <a:t>Le Cloud </a:t>
            </a:r>
            <a:r>
              <a:rPr lang="fr-FR" sz="2400" dirty="0" err="1" smtClean="0">
                <a:solidFill>
                  <a:schemeClr val="accent5">
                    <a:lumMod val="50000"/>
                  </a:schemeClr>
                </a:solidFill>
              </a:rPr>
              <a:t>Computing</a:t>
            </a:r>
            <a:endParaRPr lang="fr-FR" sz="2400" dirty="0" smtClean="0">
              <a:solidFill>
                <a:schemeClr val="accent5">
                  <a:lumMod val="50000"/>
                </a:schemeClr>
              </a:solidFill>
            </a:endParaRPr>
          </a:p>
          <a:p>
            <a:pPr marL="342900" lvl="1" indent="-342900">
              <a:buFont typeface="+mj-lt"/>
              <a:buAutoNum type="arabicPeriod"/>
            </a:pPr>
            <a:r>
              <a:rPr lang="fr-FR" sz="2400" b="1" dirty="0" smtClean="0"/>
              <a:t>Conclusion</a:t>
            </a:r>
          </a:p>
        </p:txBody>
      </p:sp>
    </p:spTree>
    <p:extLst>
      <p:ext uri="{BB962C8B-B14F-4D97-AF65-F5344CB8AC3E}">
        <p14:creationId xmlns:p14="http://schemas.microsoft.com/office/powerpoint/2010/main" val="1039208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3"/>
          <p:cNvSpPr txBox="1">
            <a:spLocks/>
          </p:cNvSpPr>
          <p:nvPr/>
        </p:nvSpPr>
        <p:spPr>
          <a:xfrm>
            <a:off x="0" y="-27383"/>
            <a:ext cx="9144000" cy="648072"/>
          </a:xfrm>
          <a:prstGeom prst="rect">
            <a:avLst/>
          </a:prstGeom>
          <a:gradFill flip="none" rotWithShape="1">
            <a:gsLst>
              <a:gs pos="21000">
                <a:schemeClr val="bg1">
                  <a:lumMod val="85000"/>
                </a:schemeClr>
              </a:gs>
              <a:gs pos="100000">
                <a:schemeClr val="bg1"/>
              </a:gs>
            </a:gsLst>
            <a:lin ang="5400000" scaled="1"/>
            <a:tileRect/>
          </a:gradFill>
          <a:ln w="15875" cap="rnd"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endParaRPr lang="en-US" sz="4800" dirty="0">
              <a:solidFill>
                <a:srgbClr val="0070C0"/>
              </a:solidFill>
              <a:latin typeface="+mj-lt"/>
              <a:ea typeface="+mj-ea"/>
              <a:cs typeface="Arial" pitchFamily="34" charset="0"/>
            </a:endParaRPr>
          </a:p>
        </p:txBody>
      </p:sp>
      <p:sp>
        <p:nvSpPr>
          <p:cNvPr id="83970" name="Titre 1"/>
          <p:cNvSpPr>
            <a:spLocks noGrp="1"/>
          </p:cNvSpPr>
          <p:nvPr>
            <p:ph type="title" idx="4294967295"/>
          </p:nvPr>
        </p:nvSpPr>
        <p:spPr>
          <a:xfrm>
            <a:off x="8451" y="21431"/>
            <a:ext cx="9143999" cy="650082"/>
          </a:xfrm>
          <a:noFill/>
          <a:ln w="9525">
            <a:noFill/>
            <a:miter lim="800000"/>
            <a:headEnd/>
            <a:tailEnd/>
          </a:ln>
          <a:effectLst/>
        </p:spPr>
        <p:txBody>
          <a:bodyPr vert="horz" lIns="91440" tIns="45720" rIns="91440" bIns="45720" rtlCol="0" anchor="t">
            <a:normAutofit/>
          </a:bodyPr>
          <a:lstStyle/>
          <a:p>
            <a:pPr marL="457200" indent="-457200" algn="ctr">
              <a:lnSpc>
                <a:spcPct val="90000"/>
              </a:lnSpc>
            </a:pPr>
            <a:r>
              <a:rPr lang="fr-FR" altLang="fr-FR" sz="3200" dirty="0">
                <a:solidFill>
                  <a:srgbClr val="002060"/>
                </a:solidFill>
                <a:cs typeface="Arial" pitchFamily="34" charset="0"/>
              </a:rPr>
              <a:t>Les pires scénarios : et si demain …..</a:t>
            </a:r>
          </a:p>
        </p:txBody>
      </p:sp>
      <p:sp>
        <p:nvSpPr>
          <p:cNvPr id="3" name="Espace réservé du contenu 2"/>
          <p:cNvSpPr>
            <a:spLocks noGrp="1"/>
          </p:cNvSpPr>
          <p:nvPr>
            <p:ph idx="4294967295"/>
          </p:nvPr>
        </p:nvSpPr>
        <p:spPr bwMode="auto">
          <a:xfrm>
            <a:off x="166688" y="4323080"/>
            <a:ext cx="6405563" cy="1030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0" indent="0">
              <a:buFontTx/>
              <a:buNone/>
            </a:pPr>
            <a:r>
              <a:rPr lang="fr-FR" altLang="fr-FR" sz="2800" dirty="0" smtClean="0">
                <a:latin typeface="+mj-lt"/>
              </a:rPr>
              <a:t>Contrôle à distance de transformateurs </a:t>
            </a:r>
            <a:br>
              <a:rPr lang="fr-FR" altLang="fr-FR" sz="2800" dirty="0" smtClean="0">
                <a:latin typeface="+mj-lt"/>
              </a:rPr>
            </a:br>
            <a:r>
              <a:rPr lang="fr-FR" altLang="fr-FR" sz="2800" dirty="0" smtClean="0">
                <a:latin typeface="+mj-lt"/>
              </a:rPr>
              <a:t>de centrale nucléaire ? </a:t>
            </a:r>
          </a:p>
          <a:p>
            <a:pPr marL="0" indent="0">
              <a:buFontTx/>
              <a:buNone/>
            </a:pPr>
            <a:endParaRPr lang="fr-FR" altLang="fr-FR" sz="1600" dirty="0" smtClean="0">
              <a:latin typeface="+mj-lt"/>
            </a:endParaRP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02426" y="4210368"/>
            <a:ext cx="2174875" cy="131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e 11"/>
          <p:cNvGrpSpPr>
            <a:grpSpLocks/>
          </p:cNvGrpSpPr>
          <p:nvPr/>
        </p:nvGrpSpPr>
        <p:grpSpPr bwMode="auto">
          <a:xfrm>
            <a:off x="166688" y="2297339"/>
            <a:ext cx="8737600" cy="1430338"/>
            <a:chOff x="166089" y="1165815"/>
            <a:chExt cx="8738807" cy="1429911"/>
          </a:xfrm>
        </p:grpSpPr>
        <p:pic>
          <p:nvPicPr>
            <p:cNvPr id="83976"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32239" y="1165815"/>
              <a:ext cx="2172657" cy="1429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Espace réservé du contenu 2"/>
            <p:cNvSpPr txBox="1">
              <a:spLocks/>
            </p:cNvSpPr>
            <p:nvPr/>
          </p:nvSpPr>
          <p:spPr>
            <a:xfrm>
              <a:off x="166089" y="1332453"/>
              <a:ext cx="6536641" cy="1085526"/>
            </a:xfrm>
            <a:prstGeom prst="rect">
              <a:avLst/>
            </a:prstGeom>
          </p:spPr>
          <p:txBody>
            <a:bodyPr>
              <a:no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457200" rtl="0" eaLnBrk="0" fontAlgn="base" latinLnBrk="0" hangingPunct="0">
                <a:lnSpc>
                  <a:spcPct val="100000"/>
                </a:lnSpc>
                <a:spcBef>
                  <a:spcPct val="20000"/>
                </a:spcBef>
                <a:spcAft>
                  <a:spcPct val="0"/>
                </a:spcAft>
                <a:buClrTx/>
                <a:buSzTx/>
                <a:buFontTx/>
                <a:buNone/>
                <a:tabLst/>
                <a:defRPr/>
              </a:pPr>
              <a:r>
                <a:rPr kumimoji="0" lang="fr-FR" sz="2800" b="0" i="0" u="none" strike="noStrike" kern="0" cap="none" spc="0" normalizeH="0" baseline="0" noProof="0" dirty="0" smtClean="0">
                  <a:ln>
                    <a:noFill/>
                  </a:ln>
                  <a:solidFill>
                    <a:prstClr val="black"/>
                  </a:solidFill>
                  <a:effectLst/>
                  <a:uLnTx/>
                  <a:uFillTx/>
                  <a:latin typeface="+mj-lt"/>
                  <a:ea typeface="+mn-ea"/>
                  <a:cs typeface="+mn-cs"/>
                </a:rPr>
                <a:t>Exploitation de faille de sécurité dans un barrage pour l’ouverture de vannes ? </a:t>
              </a:r>
            </a:p>
            <a:p>
              <a:pPr marL="0" marR="0" lvl="0" indent="0" algn="l" defTabSz="457200" rtl="0" eaLnBrk="0" fontAlgn="base" latinLnBrk="0" hangingPunct="0">
                <a:lnSpc>
                  <a:spcPct val="100000"/>
                </a:lnSpc>
                <a:spcBef>
                  <a:spcPct val="20000"/>
                </a:spcBef>
                <a:spcAft>
                  <a:spcPct val="0"/>
                </a:spcAft>
                <a:buClrTx/>
                <a:buSzTx/>
                <a:buFontTx/>
                <a:buNone/>
                <a:tabLst/>
                <a:defRPr/>
              </a:pPr>
              <a:endParaRPr kumimoji="0" lang="fr-FR" sz="1600" b="0" i="0" u="none" strike="noStrike" kern="0" cap="none" spc="0" normalizeH="0" baseline="0" noProof="0" dirty="0" smtClean="0">
                <a:ln>
                  <a:noFill/>
                </a:ln>
                <a:solidFill>
                  <a:prstClr val="black"/>
                </a:solidFill>
                <a:effectLst/>
                <a:uLnTx/>
                <a:uFillTx/>
                <a:latin typeface="+mj-lt"/>
                <a:ea typeface="+mn-ea"/>
                <a:cs typeface="+mn-cs"/>
              </a:endParaRPr>
            </a:p>
          </p:txBody>
        </p:sp>
      </p:grpSp>
      <p:pic>
        <p:nvPicPr>
          <p:cNvPr id="4" name="Image 3"/>
          <p:cNvPicPr>
            <a:picLocks noChangeAspect="1"/>
          </p:cNvPicPr>
          <p:nvPr/>
        </p:nvPicPr>
        <p:blipFill>
          <a:blip r:embed="rId4"/>
          <a:stretch>
            <a:fillRect/>
          </a:stretch>
        </p:blipFill>
        <p:spPr>
          <a:xfrm>
            <a:off x="3131840" y="516628"/>
            <a:ext cx="2581275" cy="1771650"/>
          </a:xfrm>
          <a:prstGeom prst="rect">
            <a:avLst/>
          </a:prstGeom>
        </p:spPr>
      </p:pic>
      <p:pic>
        <p:nvPicPr>
          <p:cNvPr id="11" name="Image 10"/>
          <p:cNvPicPr>
            <a:picLocks noChangeAspect="1"/>
          </p:cNvPicPr>
          <p:nvPr/>
        </p:nvPicPr>
        <p:blipFill>
          <a:blip r:embed="rId5"/>
          <a:stretch>
            <a:fillRect/>
          </a:stretch>
        </p:blipFill>
        <p:spPr>
          <a:xfrm>
            <a:off x="8536313" y="6504786"/>
            <a:ext cx="607094" cy="354335"/>
          </a:xfrm>
          <a:prstGeom prst="rect">
            <a:avLst/>
          </a:prstGeom>
        </p:spPr>
      </p:pic>
    </p:spTree>
    <p:extLst>
      <p:ext uri="{BB962C8B-B14F-4D97-AF65-F5344CB8AC3E}">
        <p14:creationId xmlns:p14="http://schemas.microsoft.com/office/powerpoint/2010/main" val="2656061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nodeType="withGroup">
                            <p:stCondLst>
                              <p:cond delay="500"/>
                            </p:stCondLst>
                            <p:childTnLst>
                              <p:par>
                                <p:cTn id="10" presetID="6" presetClass="entr" presetSubtype="16"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ircle(in)">
                                      <p:cBhvr>
                                        <p:cTn id="1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acunetix.com/wp-content/uploads/2013/09/top10-insider-threats.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72770" y="2636912"/>
            <a:ext cx="1835734" cy="1835735"/>
          </a:xfrm>
          <a:prstGeom prst="rect">
            <a:avLst/>
          </a:prstGeom>
          <a:noFill/>
          <a:extLst>
            <a:ext uri="{909E8E84-426E-40DD-AFC4-6F175D3DCCD1}">
              <a14:hiddenFill xmlns:a14="http://schemas.microsoft.com/office/drawing/2010/main">
                <a:solidFill>
                  <a:srgbClr val="FFFFFF"/>
                </a:solidFill>
              </a14:hiddenFill>
            </a:ext>
          </a:extLst>
        </p:spPr>
      </p:pic>
      <p:sp>
        <p:nvSpPr>
          <p:cNvPr id="4" name="Titre 3"/>
          <p:cNvSpPr>
            <a:spLocks noGrp="1"/>
          </p:cNvSpPr>
          <p:nvPr>
            <p:ph type="title"/>
          </p:nvPr>
        </p:nvSpPr>
        <p:spPr>
          <a:xfrm>
            <a:off x="0" y="-27384"/>
            <a:ext cx="9144000" cy="854968"/>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r>
              <a:rPr lang="fr-FR" sz="2800" b="1" dirty="0">
                <a:solidFill>
                  <a:schemeClr val="tx1"/>
                </a:solidFill>
                <a:latin typeface="+mn-lt"/>
                <a:ea typeface="+mn-ea"/>
              </a:rPr>
              <a:t>Menaces attendues</a:t>
            </a:r>
            <a:endParaRPr lang="en-US" sz="2800" b="1" dirty="0">
              <a:solidFill>
                <a:schemeClr val="tx1"/>
              </a:solidFill>
              <a:latin typeface="+mn-lt"/>
              <a:ea typeface="+mn-ea"/>
            </a:endParaRPr>
          </a:p>
        </p:txBody>
      </p:sp>
      <p:sp>
        <p:nvSpPr>
          <p:cNvPr id="6" name="Espace réservé du numéro de diapositive 5"/>
          <p:cNvSpPr>
            <a:spLocks noGrp="1"/>
          </p:cNvSpPr>
          <p:nvPr>
            <p:ph type="sldNum" sz="quarter" idx="12"/>
          </p:nvPr>
        </p:nvSpPr>
        <p:spPr/>
        <p:txBody>
          <a:bodyPr/>
          <a:lstStyle/>
          <a:p>
            <a:fld id="{747D9703-579B-47CD-8C2C-6FB4AE6D7E8E}" type="slidenum">
              <a:rPr lang="en-US" smtClean="0"/>
              <a:pPr/>
              <a:t>70</a:t>
            </a:fld>
            <a:endParaRPr lang="en-US"/>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sp>
        <p:nvSpPr>
          <p:cNvPr id="9" name="Espace réservé du contenu 4"/>
          <p:cNvSpPr>
            <a:spLocks noGrp="1"/>
          </p:cNvSpPr>
          <p:nvPr>
            <p:ph idx="1"/>
          </p:nvPr>
        </p:nvSpPr>
        <p:spPr>
          <a:xfrm>
            <a:off x="179512" y="836712"/>
            <a:ext cx="8706602" cy="4968552"/>
          </a:xfrm>
        </p:spPr>
        <p:txBody>
          <a:bodyPr>
            <a:normAutofit fontScale="77500" lnSpcReduction="20000"/>
          </a:bodyPr>
          <a:lstStyle/>
          <a:p>
            <a:pPr marL="342900" lvl="1" indent="-342900">
              <a:buFont typeface="Arial" pitchFamily="34" charset="0"/>
              <a:buChar char="•"/>
            </a:pPr>
            <a:r>
              <a:rPr lang="fr-FR" sz="2000" b="1" kern="0" dirty="0" smtClean="0">
                <a:latin typeface="Arial" pitchFamily="34" charset="0"/>
                <a:cs typeface="Arial" pitchFamily="34" charset="0"/>
              </a:rPr>
              <a:t>De plus en plus d’utilisateurs connectés : Mobiles, applications cloud, menaces </a:t>
            </a:r>
            <a:r>
              <a:rPr lang="fr-FR" sz="2000" b="1" kern="0" dirty="0" err="1" smtClean="0">
                <a:latin typeface="Arial" pitchFamily="34" charset="0"/>
                <a:cs typeface="Arial" pitchFamily="34" charset="0"/>
              </a:rPr>
              <a:t>multi-plateformes</a:t>
            </a:r>
            <a:r>
              <a:rPr lang="fr-FR" sz="2000" b="1" kern="0" dirty="0" smtClean="0">
                <a:latin typeface="Arial" pitchFamily="34" charset="0"/>
                <a:cs typeface="Arial" pitchFamily="34" charset="0"/>
              </a:rPr>
              <a:t> (Windows 10), profilage social,</a:t>
            </a:r>
          </a:p>
          <a:p>
            <a:endParaRPr lang="fr-FR" sz="700" b="1" dirty="0" smtClean="0">
              <a:latin typeface="Arial" pitchFamily="34" charset="0"/>
              <a:cs typeface="Arial" pitchFamily="34" charset="0"/>
            </a:endParaRPr>
          </a:p>
          <a:p>
            <a:r>
              <a:rPr lang="fr-FR" sz="2000" b="1" dirty="0" smtClean="0">
                <a:latin typeface="Arial" pitchFamily="34" charset="0"/>
                <a:cs typeface="Arial" pitchFamily="34" charset="0"/>
              </a:rPr>
              <a:t>Black </a:t>
            </a:r>
            <a:r>
              <a:rPr lang="fr-FR" sz="2000" b="1" dirty="0" err="1" smtClean="0">
                <a:latin typeface="Arial" pitchFamily="34" charset="0"/>
                <a:cs typeface="Arial" pitchFamily="34" charset="0"/>
              </a:rPr>
              <a:t>Hat</a:t>
            </a:r>
            <a:r>
              <a:rPr lang="fr-FR" sz="2000" b="1" dirty="0" smtClean="0">
                <a:latin typeface="Arial" pitchFamily="34" charset="0"/>
                <a:cs typeface="Arial" pitchFamily="34" charset="0"/>
              </a:rPr>
              <a:t> SEO sur événements à large diffusion (M. Schumacher, élections, événements </a:t>
            </a:r>
            <a:r>
              <a:rPr lang="fr-FR" sz="2000" b="1" dirty="0">
                <a:latin typeface="Arial" pitchFamily="34" charset="0"/>
                <a:cs typeface="Arial" pitchFamily="34" charset="0"/>
              </a:rPr>
              <a:t>sportifs, JO, Coupe du Monde, </a:t>
            </a:r>
            <a:r>
              <a:rPr lang="fr-FR" sz="2000" b="1" dirty="0" smtClean="0">
                <a:latin typeface="Arial" pitchFamily="34" charset="0"/>
                <a:cs typeface="Arial" pitchFamily="34" charset="0"/>
              </a:rPr>
              <a:t>cinéma,…),</a:t>
            </a:r>
          </a:p>
          <a:p>
            <a:endParaRPr lang="fr-FR" sz="700" b="1" dirty="0" smtClean="0">
              <a:latin typeface="Arial" pitchFamily="34" charset="0"/>
              <a:cs typeface="Arial" pitchFamily="34" charset="0"/>
            </a:endParaRPr>
          </a:p>
          <a:p>
            <a:r>
              <a:rPr lang="fr-FR" sz="2000" b="1" dirty="0" smtClean="0">
                <a:latin typeface="Arial" pitchFamily="34" charset="0"/>
                <a:cs typeface="Arial" pitchFamily="34" charset="0"/>
              </a:rPr>
              <a:t>NFC : Near Field Communication, paiement sans contact,</a:t>
            </a:r>
          </a:p>
          <a:p>
            <a:endParaRPr lang="fr-FR" sz="700" b="1" dirty="0">
              <a:latin typeface="Arial" pitchFamily="34" charset="0"/>
              <a:cs typeface="Arial" pitchFamily="34" charset="0"/>
            </a:endParaRPr>
          </a:p>
          <a:p>
            <a:r>
              <a:rPr lang="fr-FR" sz="2000" b="1" dirty="0" smtClean="0">
                <a:latin typeface="Arial" pitchFamily="34" charset="0"/>
                <a:cs typeface="Arial" pitchFamily="34" charset="0"/>
              </a:rPr>
              <a:t>Réseaux de </a:t>
            </a:r>
            <a:r>
              <a:rPr lang="fr-FR" sz="2000" b="1" dirty="0" err="1" smtClean="0">
                <a:latin typeface="Arial" pitchFamily="34" charset="0"/>
                <a:cs typeface="Arial" pitchFamily="34" charset="0"/>
              </a:rPr>
              <a:t>process</a:t>
            </a:r>
            <a:r>
              <a:rPr lang="fr-FR" sz="2000" b="1" dirty="0" smtClean="0">
                <a:latin typeface="Arial" pitchFamily="34" charset="0"/>
                <a:cs typeface="Arial" pitchFamily="34" charset="0"/>
              </a:rPr>
              <a:t>,</a:t>
            </a:r>
          </a:p>
          <a:p>
            <a:endParaRPr lang="fr-FR" sz="700" b="1" dirty="0" smtClean="0">
              <a:latin typeface="Arial" pitchFamily="34" charset="0"/>
              <a:cs typeface="Arial" pitchFamily="34" charset="0"/>
            </a:endParaRPr>
          </a:p>
          <a:p>
            <a:pPr marL="342900" lvl="1" indent="-342900">
              <a:buFont typeface="Arial" pitchFamily="34" charset="0"/>
              <a:buChar char="•"/>
            </a:pPr>
            <a:r>
              <a:rPr lang="fr-FR" sz="2000" b="1" kern="0" dirty="0">
                <a:latin typeface="Arial" pitchFamily="34" charset="0"/>
                <a:cs typeface="Arial" pitchFamily="34" charset="0"/>
              </a:rPr>
              <a:t>Cyber-conflits : états, organisations, </a:t>
            </a:r>
            <a:r>
              <a:rPr lang="fr-FR" sz="2000" b="1" kern="0" dirty="0" err="1">
                <a:latin typeface="Arial" pitchFamily="34" charset="0"/>
                <a:cs typeface="Arial" pitchFamily="34" charset="0"/>
              </a:rPr>
              <a:t>hacktivistes</a:t>
            </a:r>
            <a:r>
              <a:rPr lang="fr-FR" sz="2000" b="1" kern="0" dirty="0">
                <a:latin typeface="Arial" pitchFamily="34" charset="0"/>
                <a:cs typeface="Arial" pitchFamily="34" charset="0"/>
              </a:rPr>
              <a:t>, …</a:t>
            </a:r>
          </a:p>
          <a:p>
            <a:pPr marL="342900" lvl="1" indent="-342900">
              <a:buFont typeface="Arial" pitchFamily="34" charset="0"/>
              <a:buChar char="•"/>
            </a:pPr>
            <a:endParaRPr lang="fr-FR" sz="700" b="1" kern="0" dirty="0">
              <a:latin typeface="Arial" pitchFamily="34" charset="0"/>
              <a:cs typeface="Arial" pitchFamily="34" charset="0"/>
            </a:endParaRPr>
          </a:p>
          <a:p>
            <a:pPr marL="342900" lvl="1" indent="-342900">
              <a:buFont typeface="Arial" pitchFamily="34" charset="0"/>
              <a:buChar char="•"/>
            </a:pPr>
            <a:r>
              <a:rPr lang="fr-FR" sz="2000" b="1" kern="0" dirty="0" err="1">
                <a:latin typeface="Arial" pitchFamily="34" charset="0"/>
                <a:cs typeface="Arial" pitchFamily="34" charset="0"/>
              </a:rPr>
              <a:t>Ransomware</a:t>
            </a:r>
            <a:r>
              <a:rPr lang="fr-FR" sz="2000" b="1" kern="0" dirty="0">
                <a:latin typeface="Arial" pitchFamily="34" charset="0"/>
                <a:cs typeface="Arial" pitchFamily="34" charset="0"/>
              </a:rPr>
              <a:t> : déblocage d’un ordinateur contre </a:t>
            </a:r>
            <a:r>
              <a:rPr lang="fr-FR" sz="2000" b="1" kern="0" dirty="0" smtClean="0">
                <a:latin typeface="Arial" pitchFamily="34" charset="0"/>
                <a:cs typeface="Arial" pitchFamily="34" charset="0"/>
              </a:rPr>
              <a:t>rançon,</a:t>
            </a:r>
          </a:p>
          <a:p>
            <a:pPr marL="342900" lvl="1" indent="-342900">
              <a:buFont typeface="Arial" pitchFamily="34" charset="0"/>
              <a:buChar char="•"/>
            </a:pPr>
            <a:endParaRPr lang="fr-FR" sz="700" b="1" kern="0" dirty="0">
              <a:latin typeface="Arial" pitchFamily="34" charset="0"/>
              <a:cs typeface="Arial" pitchFamily="34" charset="0"/>
            </a:endParaRPr>
          </a:p>
          <a:p>
            <a:pPr marL="342900" lvl="1" indent="-342900">
              <a:buFont typeface="Arial" pitchFamily="34" charset="0"/>
              <a:buChar char="•"/>
            </a:pPr>
            <a:r>
              <a:rPr lang="fr-FR" sz="2000" b="1" kern="0" dirty="0" smtClean="0">
                <a:latin typeface="Arial" pitchFamily="34" charset="0"/>
                <a:cs typeface="Arial" pitchFamily="34" charset="0"/>
              </a:rPr>
              <a:t>Objets connectés,</a:t>
            </a:r>
          </a:p>
          <a:p>
            <a:pPr marL="342900" lvl="1" indent="-342900">
              <a:buFont typeface="Arial" pitchFamily="34" charset="0"/>
              <a:buChar char="•"/>
            </a:pPr>
            <a:endParaRPr lang="fr-FR" sz="700" b="1" kern="0" dirty="0">
              <a:latin typeface="Arial" pitchFamily="34" charset="0"/>
              <a:cs typeface="Arial" pitchFamily="34" charset="0"/>
            </a:endParaRPr>
          </a:p>
          <a:p>
            <a:pPr marL="342900" lvl="1" indent="-342900">
              <a:buFont typeface="Arial" pitchFamily="34" charset="0"/>
              <a:buChar char="•"/>
            </a:pPr>
            <a:r>
              <a:rPr lang="fr-FR" sz="2000" b="1" kern="0" dirty="0" err="1" smtClean="0">
                <a:latin typeface="Arial" pitchFamily="34" charset="0"/>
                <a:cs typeface="Arial" pitchFamily="34" charset="0"/>
              </a:rPr>
              <a:t>Big</a:t>
            </a:r>
            <a:r>
              <a:rPr lang="fr-FR" sz="2000" b="1" kern="0" dirty="0" smtClean="0">
                <a:latin typeface="Arial" pitchFamily="34" charset="0"/>
                <a:cs typeface="Arial" pitchFamily="34" charset="0"/>
              </a:rPr>
              <a:t> data,</a:t>
            </a:r>
          </a:p>
          <a:p>
            <a:pPr marL="342900" lvl="1" indent="-342900">
              <a:buFont typeface="Arial" pitchFamily="34" charset="0"/>
              <a:buChar char="•"/>
            </a:pPr>
            <a:endParaRPr lang="fr-FR" sz="700" b="1" kern="0" dirty="0" smtClean="0">
              <a:latin typeface="Arial" pitchFamily="34" charset="0"/>
              <a:cs typeface="Arial" pitchFamily="34" charset="0"/>
            </a:endParaRPr>
          </a:p>
          <a:p>
            <a:pPr marL="342900" lvl="1" indent="-342900">
              <a:buFont typeface="Arial" pitchFamily="34" charset="0"/>
              <a:buChar char="•"/>
            </a:pPr>
            <a:r>
              <a:rPr lang="fr-FR" sz="2000" b="1" kern="0" dirty="0" err="1" smtClean="0">
                <a:latin typeface="Arial" pitchFamily="34" charset="0"/>
                <a:cs typeface="Arial" pitchFamily="34" charset="0"/>
              </a:rPr>
              <a:t>Pay</a:t>
            </a:r>
            <a:r>
              <a:rPr lang="fr-FR" sz="2000" b="1" kern="0" dirty="0" smtClean="0">
                <a:latin typeface="Arial" pitchFamily="34" charset="0"/>
                <a:cs typeface="Arial" pitchFamily="34" charset="0"/>
              </a:rPr>
              <a:t> By Phone.</a:t>
            </a:r>
            <a:endParaRPr lang="fr-FR" sz="2200" b="1" dirty="0">
              <a:latin typeface="Arial" pitchFamily="34" charset="0"/>
              <a:cs typeface="Arial" pitchFamily="34" charset="0"/>
            </a:endParaRPr>
          </a:p>
        </p:txBody>
      </p:sp>
      <p:pic>
        <p:nvPicPr>
          <p:cNvPr id="1026" name="Picture 2" descr="http://www.google.fr/url?source=imglanding&amp;ct=img&amp;q=http://www.franceinfo.fr/sites/default/files/asset/images/2015/02/capture-decran-2014-04-29-a-11.55.30-682x400.png&amp;sa=X&amp;ei=JNBuVZ-QLcv2UrLugaAM&amp;ved=0CAkQ8wc&amp;usg=AFQjCNG4KkCwO3KpZk_L67P_4s-TvJm80Q"/>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419872" y="4697442"/>
            <a:ext cx="1656184" cy="97136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 name="Picture 2" descr="Afficher l'image d'origine"/>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724128" y="4544655"/>
            <a:ext cx="1915413" cy="127694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424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
                                            <p:txEl>
                                              <p:pRg st="12" end="12"/>
                                            </p:txEl>
                                          </p:spTgt>
                                        </p:tgtEl>
                                        <p:attrNameLst>
                                          <p:attrName>style.visibility</p:attrName>
                                        </p:attrNameLst>
                                      </p:cBhvr>
                                      <p:to>
                                        <p:strVal val="visible"/>
                                      </p:to>
                                    </p:set>
                                  </p:childTnLst>
                                </p:cTn>
                              </p:par>
                              <p:par>
                                <p:cTn id="36" presetID="31" presetClass="entr" presetSubtype="0" fill="hold" nodeType="withEffect">
                                  <p:stCondLst>
                                    <p:cond delay="0"/>
                                  </p:stCondLst>
                                  <p:childTnLst>
                                    <p:set>
                                      <p:cBhvr>
                                        <p:cTn id="37" dur="1" fill="hold">
                                          <p:stCondLst>
                                            <p:cond delay="0"/>
                                          </p:stCondLst>
                                        </p:cTn>
                                        <p:tgtEl>
                                          <p:spTgt spid="1026"/>
                                        </p:tgtEl>
                                        <p:attrNameLst>
                                          <p:attrName>style.visibility</p:attrName>
                                        </p:attrNameLst>
                                      </p:cBhvr>
                                      <p:to>
                                        <p:strVal val="visible"/>
                                      </p:to>
                                    </p:set>
                                    <p:anim calcmode="lin" valueType="num">
                                      <p:cBhvr>
                                        <p:cTn id="38" dur="1000" fill="hold"/>
                                        <p:tgtEl>
                                          <p:spTgt spid="1026"/>
                                        </p:tgtEl>
                                        <p:attrNameLst>
                                          <p:attrName>ppt_w</p:attrName>
                                        </p:attrNameLst>
                                      </p:cBhvr>
                                      <p:tavLst>
                                        <p:tav tm="0">
                                          <p:val>
                                            <p:fltVal val="0"/>
                                          </p:val>
                                        </p:tav>
                                        <p:tav tm="100000">
                                          <p:val>
                                            <p:strVal val="#ppt_w"/>
                                          </p:val>
                                        </p:tav>
                                      </p:tavLst>
                                    </p:anim>
                                    <p:anim calcmode="lin" valueType="num">
                                      <p:cBhvr>
                                        <p:cTn id="39" dur="1000" fill="hold"/>
                                        <p:tgtEl>
                                          <p:spTgt spid="1026"/>
                                        </p:tgtEl>
                                        <p:attrNameLst>
                                          <p:attrName>ppt_h</p:attrName>
                                        </p:attrNameLst>
                                      </p:cBhvr>
                                      <p:tavLst>
                                        <p:tav tm="0">
                                          <p:val>
                                            <p:fltVal val="0"/>
                                          </p:val>
                                        </p:tav>
                                        <p:tav tm="100000">
                                          <p:val>
                                            <p:strVal val="#ppt_h"/>
                                          </p:val>
                                        </p:tav>
                                      </p:tavLst>
                                    </p:anim>
                                    <p:anim calcmode="lin" valueType="num">
                                      <p:cBhvr>
                                        <p:cTn id="40" dur="1000" fill="hold"/>
                                        <p:tgtEl>
                                          <p:spTgt spid="1026"/>
                                        </p:tgtEl>
                                        <p:attrNameLst>
                                          <p:attrName>style.rotation</p:attrName>
                                        </p:attrNameLst>
                                      </p:cBhvr>
                                      <p:tavLst>
                                        <p:tav tm="0">
                                          <p:val>
                                            <p:fltVal val="90"/>
                                          </p:val>
                                        </p:tav>
                                        <p:tav tm="100000">
                                          <p:val>
                                            <p:fltVal val="0"/>
                                          </p:val>
                                        </p:tav>
                                      </p:tavLst>
                                    </p:anim>
                                    <p:animEffect transition="in" filter="fade">
                                      <p:cBhvr>
                                        <p:cTn id="41" dur="1000"/>
                                        <p:tgtEl>
                                          <p:spTgt spid="102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9">
                                            <p:txEl>
                                              <p:pRg st="14" end="14"/>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9">
                                            <p:txEl>
                                              <p:pRg st="16" end="16"/>
                                            </p:txEl>
                                          </p:spTgt>
                                        </p:tgtEl>
                                        <p:attrNameLst>
                                          <p:attrName>style.visibility</p:attrName>
                                        </p:attrNameLst>
                                      </p:cBhvr>
                                      <p:to>
                                        <p:strVal val="visible"/>
                                      </p:to>
                                    </p:set>
                                  </p:childTnLst>
                                </p:cTn>
                              </p:par>
                              <p:par>
                                <p:cTn id="50" presetID="42" presetClass="entr" presetSubtype="0" fill="hold" nodeType="with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1000"/>
                                        <p:tgtEl>
                                          <p:spTgt spid="2"/>
                                        </p:tgtEl>
                                      </p:cBhvr>
                                    </p:animEffect>
                                    <p:anim calcmode="lin" valueType="num">
                                      <p:cBhvr>
                                        <p:cTn id="53" dur="1000" fill="hold"/>
                                        <p:tgtEl>
                                          <p:spTgt spid="2"/>
                                        </p:tgtEl>
                                        <p:attrNameLst>
                                          <p:attrName>ppt_x</p:attrName>
                                        </p:attrNameLst>
                                      </p:cBhvr>
                                      <p:tavLst>
                                        <p:tav tm="0">
                                          <p:val>
                                            <p:strVal val="#ppt_x"/>
                                          </p:val>
                                        </p:tav>
                                        <p:tav tm="100000">
                                          <p:val>
                                            <p:strVal val="#ppt_x"/>
                                          </p:val>
                                        </p:tav>
                                      </p:tavLst>
                                    </p:anim>
                                    <p:anim calcmode="lin" valueType="num">
                                      <p:cBhvr>
                                        <p:cTn id="5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re 3"/>
          <p:cNvSpPr>
            <a:spLocks noGrp="1"/>
          </p:cNvSpPr>
          <p:nvPr>
            <p:ph type="title" idx="4294967295"/>
          </p:nvPr>
        </p:nvSpPr>
        <p:spPr>
          <a:xfrm>
            <a:off x="0" y="-26988"/>
            <a:ext cx="9144000" cy="719138"/>
          </a:xfrm>
          <a:noFill/>
          <a:ln w="9525">
            <a:noFill/>
            <a:miter lim="800000"/>
            <a:headEnd/>
            <a:tailEnd/>
          </a:ln>
          <a:effectLst/>
        </p:spPr>
        <p:txBody>
          <a:bodyPr vert="horz" lIns="91440" tIns="45720" rIns="91440" bIns="45720" rtlCol="0" anchor="t">
            <a:normAutofit/>
          </a:bodyPr>
          <a:lstStyle/>
          <a:p>
            <a:pPr marL="457200" indent="-457200" algn="ctr">
              <a:lnSpc>
                <a:spcPct val="90000"/>
              </a:lnSpc>
            </a:pPr>
            <a:r>
              <a:rPr lang="fr-FR" altLang="fr-FR" sz="4000" dirty="0" smtClean="0">
                <a:solidFill>
                  <a:srgbClr val="0070C0"/>
                </a:solidFill>
                <a:cs typeface="Arial" pitchFamily="34" charset="0"/>
              </a:rPr>
              <a:t>Question à se poser</a:t>
            </a:r>
            <a:endParaRPr lang="en-US" altLang="fr-FR" sz="4000" dirty="0">
              <a:solidFill>
                <a:srgbClr val="0070C0"/>
              </a:solidFill>
              <a:cs typeface="Arial" pitchFamily="34" charset="0"/>
            </a:endParaRPr>
          </a:p>
        </p:txBody>
      </p:sp>
      <p:sp>
        <p:nvSpPr>
          <p:cNvPr id="5" name="Espace réservé du contenu 4"/>
          <p:cNvSpPr>
            <a:spLocks noGrp="1"/>
          </p:cNvSpPr>
          <p:nvPr>
            <p:ph idx="4294967295"/>
          </p:nvPr>
        </p:nvSpPr>
        <p:spPr>
          <a:xfrm>
            <a:off x="6350" y="1125538"/>
            <a:ext cx="9131300" cy="5111750"/>
          </a:xfrm>
        </p:spPr>
        <p:txBody>
          <a:bodyPr>
            <a:normAutofit fontScale="92500" lnSpcReduction="20000"/>
          </a:bodyPr>
          <a:lstStyle/>
          <a:p>
            <a:pPr marL="457200" lvl="1" indent="0" algn="ctr">
              <a:buFontTx/>
              <a:buNone/>
              <a:defRPr/>
            </a:pPr>
            <a:r>
              <a:rPr lang="fr-CH" sz="3000" b="1" dirty="0" smtClean="0">
                <a:latin typeface="+mj-lt"/>
              </a:rPr>
              <a:t>La 1</a:t>
            </a:r>
            <a:r>
              <a:rPr lang="fr-CH" sz="3000" b="1" baseline="30000" dirty="0" smtClean="0">
                <a:latin typeface="+mj-lt"/>
              </a:rPr>
              <a:t>ère </a:t>
            </a:r>
            <a:r>
              <a:rPr lang="fr-CH" sz="3000" b="1" dirty="0" smtClean="0">
                <a:latin typeface="+mj-lt"/>
              </a:rPr>
              <a:t>et véritable question </a:t>
            </a:r>
            <a:r>
              <a:rPr lang="fr-CH" sz="3000" b="1" dirty="0">
                <a:latin typeface="+mj-lt"/>
              </a:rPr>
              <a:t>à se poser </a:t>
            </a:r>
            <a:r>
              <a:rPr lang="fr-CH" sz="3000" b="1" dirty="0" smtClean="0">
                <a:latin typeface="+mj-lt"/>
              </a:rPr>
              <a:t/>
            </a:r>
            <a:br>
              <a:rPr lang="fr-CH" sz="3000" b="1" dirty="0" smtClean="0">
                <a:latin typeface="+mj-lt"/>
              </a:rPr>
            </a:br>
            <a:r>
              <a:rPr lang="fr-CH" sz="3000" b="1" dirty="0" smtClean="0">
                <a:latin typeface="+mj-lt"/>
              </a:rPr>
              <a:t>n’est pas tant  : </a:t>
            </a:r>
          </a:p>
          <a:p>
            <a:pPr marL="457200" lvl="1" indent="0" algn="ctr">
              <a:buFontTx/>
              <a:buNone/>
              <a:defRPr/>
            </a:pPr>
            <a:r>
              <a:rPr lang="fr-CH" sz="3200" i="1" dirty="0" smtClean="0">
                <a:solidFill>
                  <a:schemeClr val="accent1">
                    <a:lumMod val="50000"/>
                  </a:schemeClr>
                </a:solidFill>
                <a:latin typeface="+mj-lt"/>
              </a:rPr>
              <a:t/>
            </a:r>
            <a:br>
              <a:rPr lang="fr-CH" sz="3200" i="1" dirty="0" smtClean="0">
                <a:solidFill>
                  <a:schemeClr val="accent1">
                    <a:lumMod val="50000"/>
                  </a:schemeClr>
                </a:solidFill>
                <a:latin typeface="+mj-lt"/>
              </a:rPr>
            </a:br>
            <a:r>
              <a:rPr lang="fr-CH" sz="3900" b="1" i="1" dirty="0" smtClean="0">
                <a:solidFill>
                  <a:schemeClr val="accent2">
                    <a:lumMod val="75000"/>
                  </a:schemeClr>
                </a:solidFill>
                <a:latin typeface="+mj-lt"/>
              </a:rPr>
              <a:t>« Puis-je </a:t>
            </a:r>
            <a:r>
              <a:rPr lang="fr-CH" sz="3900" b="1" i="1" dirty="0">
                <a:solidFill>
                  <a:schemeClr val="accent2">
                    <a:lumMod val="75000"/>
                  </a:schemeClr>
                </a:solidFill>
                <a:latin typeface="+mj-lt"/>
              </a:rPr>
              <a:t>être victime d’une APT </a:t>
            </a:r>
            <a:r>
              <a:rPr lang="fr-CH" sz="3900" b="1" i="1" dirty="0" smtClean="0">
                <a:solidFill>
                  <a:schemeClr val="accent2">
                    <a:lumMod val="75000"/>
                  </a:schemeClr>
                </a:solidFill>
                <a:latin typeface="+mj-lt"/>
              </a:rPr>
              <a:t>? » </a:t>
            </a:r>
            <a:endParaRPr lang="fr-CH" sz="3200" b="1" i="1" dirty="0" smtClean="0">
              <a:solidFill>
                <a:schemeClr val="accent2">
                  <a:lumMod val="75000"/>
                </a:schemeClr>
              </a:solidFill>
              <a:latin typeface="+mj-lt"/>
            </a:endParaRPr>
          </a:p>
          <a:p>
            <a:pPr marL="457200" lvl="1" indent="0" algn="ctr">
              <a:buFontTx/>
              <a:buNone/>
              <a:defRPr/>
            </a:pPr>
            <a:r>
              <a:rPr lang="fr-CH" sz="3200" b="1" i="1" dirty="0" smtClean="0">
                <a:solidFill>
                  <a:schemeClr val="accent1">
                    <a:lumMod val="50000"/>
                  </a:schemeClr>
                </a:solidFill>
                <a:latin typeface="+mj-lt"/>
              </a:rPr>
              <a:t/>
            </a:r>
            <a:br>
              <a:rPr lang="fr-CH" sz="3200" b="1" i="1" dirty="0" smtClean="0">
                <a:solidFill>
                  <a:schemeClr val="accent1">
                    <a:lumMod val="50000"/>
                  </a:schemeClr>
                </a:solidFill>
                <a:latin typeface="+mj-lt"/>
              </a:rPr>
            </a:br>
            <a:r>
              <a:rPr lang="fr-CH" sz="3200" b="1" i="1" dirty="0" smtClean="0">
                <a:solidFill>
                  <a:schemeClr val="tx1"/>
                </a:solidFill>
                <a:latin typeface="+mj-lt"/>
              </a:rPr>
              <a:t>mais </a:t>
            </a:r>
            <a:r>
              <a:rPr lang="fr-CH" sz="3200" b="1" i="1" dirty="0">
                <a:solidFill>
                  <a:schemeClr val="tx1"/>
                </a:solidFill>
                <a:latin typeface="+mj-lt"/>
              </a:rPr>
              <a:t>plutôt </a:t>
            </a:r>
            <a:endParaRPr lang="fr-CH" sz="3200" b="1" i="1" dirty="0" smtClean="0">
              <a:solidFill>
                <a:schemeClr val="tx1"/>
              </a:solidFill>
              <a:latin typeface="+mj-lt"/>
            </a:endParaRPr>
          </a:p>
          <a:p>
            <a:pPr marL="457200" lvl="1" indent="0" algn="ctr">
              <a:buFontTx/>
              <a:buNone/>
              <a:defRPr/>
            </a:pPr>
            <a:r>
              <a:rPr lang="fr-CH" sz="3200" b="1" i="1" dirty="0" smtClean="0">
                <a:solidFill>
                  <a:schemeClr val="accent1">
                    <a:lumMod val="50000"/>
                  </a:schemeClr>
                </a:solidFill>
                <a:latin typeface="+mj-lt"/>
              </a:rPr>
              <a:t/>
            </a:r>
            <a:br>
              <a:rPr lang="fr-CH" sz="3200" b="1" i="1" dirty="0" smtClean="0">
                <a:solidFill>
                  <a:schemeClr val="accent1">
                    <a:lumMod val="50000"/>
                  </a:schemeClr>
                </a:solidFill>
                <a:latin typeface="+mj-lt"/>
              </a:rPr>
            </a:br>
            <a:r>
              <a:rPr lang="fr-CH" sz="3900" b="1" i="1" dirty="0" smtClean="0">
                <a:solidFill>
                  <a:schemeClr val="accent2">
                    <a:lumMod val="75000"/>
                  </a:schemeClr>
                </a:solidFill>
                <a:latin typeface="+mj-lt"/>
              </a:rPr>
              <a:t>« Quand </a:t>
            </a:r>
            <a:r>
              <a:rPr lang="fr-CH" sz="3900" b="1" i="1" dirty="0">
                <a:solidFill>
                  <a:schemeClr val="accent2">
                    <a:lumMod val="75000"/>
                  </a:schemeClr>
                </a:solidFill>
                <a:latin typeface="+mj-lt"/>
              </a:rPr>
              <a:t>vais-je l’être </a:t>
            </a:r>
            <a:endParaRPr lang="fr-CH" sz="3900" b="1" i="1" dirty="0" smtClean="0">
              <a:solidFill>
                <a:schemeClr val="accent2">
                  <a:lumMod val="75000"/>
                </a:schemeClr>
              </a:solidFill>
              <a:latin typeface="+mj-lt"/>
            </a:endParaRPr>
          </a:p>
          <a:p>
            <a:pPr marL="457200" lvl="1" indent="0" algn="ctr">
              <a:buFontTx/>
              <a:buNone/>
              <a:defRPr/>
            </a:pPr>
            <a:r>
              <a:rPr lang="fr-CH" sz="3900" b="1" i="1" dirty="0" smtClean="0">
                <a:solidFill>
                  <a:schemeClr val="accent2">
                    <a:lumMod val="75000"/>
                  </a:schemeClr>
                </a:solidFill>
                <a:latin typeface="+mj-lt"/>
              </a:rPr>
              <a:t>ou </a:t>
            </a:r>
          </a:p>
          <a:p>
            <a:pPr marL="457200" lvl="1" indent="0" algn="ctr">
              <a:buFontTx/>
              <a:buNone/>
              <a:defRPr/>
            </a:pPr>
            <a:r>
              <a:rPr lang="fr-CH" sz="3900" b="1" i="1" dirty="0" smtClean="0">
                <a:solidFill>
                  <a:schemeClr val="accent2">
                    <a:lumMod val="75000"/>
                  </a:schemeClr>
                </a:solidFill>
                <a:latin typeface="+mj-lt"/>
              </a:rPr>
              <a:t>ne le suis-je pas déjà » </a:t>
            </a:r>
            <a:endParaRPr lang="fr-FR" sz="1900" b="1" dirty="0" smtClean="0">
              <a:solidFill>
                <a:schemeClr val="accent2">
                  <a:lumMod val="75000"/>
                </a:schemeClr>
              </a:solidFill>
              <a:latin typeface="+mj-lt"/>
              <a:cs typeface="Arial" pitchFamily="34" charset="0"/>
            </a:endParaRPr>
          </a:p>
        </p:txBody>
      </p:sp>
      <p:pic>
        <p:nvPicPr>
          <p:cNvPr id="95237"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34375" y="0"/>
            <a:ext cx="798513"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 5"/>
          <p:cNvPicPr>
            <a:picLocks noChangeAspect="1"/>
          </p:cNvPicPr>
          <p:nvPr/>
        </p:nvPicPr>
        <p:blipFill>
          <a:blip r:embed="rId4"/>
          <a:stretch>
            <a:fillRect/>
          </a:stretch>
        </p:blipFill>
        <p:spPr>
          <a:xfrm>
            <a:off x="8536313" y="6504786"/>
            <a:ext cx="607094" cy="354335"/>
          </a:xfrm>
          <a:prstGeom prst="rect">
            <a:avLst/>
          </a:prstGeom>
        </p:spPr>
      </p:pic>
    </p:spTree>
    <p:extLst>
      <p:ext uri="{BB962C8B-B14F-4D97-AF65-F5344CB8AC3E}">
        <p14:creationId xmlns:p14="http://schemas.microsoft.com/office/powerpoint/2010/main" val="286735358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heel(1)">
                                      <p:cBhvr>
                                        <p:cTn id="7" dur="2000"/>
                                        <p:tgtEl>
                                          <p:spTgt spid="5">
                                            <p:txEl>
                                              <p:pRg st="0" end="0"/>
                                            </p:txEl>
                                          </p:spTgt>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heel(1)">
                                      <p:cBhvr>
                                        <p:cTn id="11" dur="2000"/>
                                        <p:tgtEl>
                                          <p:spTgt spid="5">
                                            <p:txEl>
                                              <p:pRg st="1" end="1"/>
                                            </p:txEl>
                                          </p:spTgt>
                                        </p:tgtEl>
                                      </p:cBhvr>
                                    </p:animEffect>
                                  </p:childTnLst>
                                </p:cTn>
                              </p:par>
                            </p:childTnLst>
                          </p:cTn>
                        </p:par>
                        <p:par>
                          <p:cTn id="12" fill="hold">
                            <p:stCondLst>
                              <p:cond delay="4000"/>
                            </p:stCondLst>
                            <p:childTnLst>
                              <p:par>
                                <p:cTn id="13" presetID="21" presetClass="entr" presetSubtype="1"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heel(1)">
                                      <p:cBhvr>
                                        <p:cTn id="15" dur="2000"/>
                                        <p:tgtEl>
                                          <p:spTgt spid="5">
                                            <p:txEl>
                                              <p:pRg st="2" end="2"/>
                                            </p:txEl>
                                          </p:spTgt>
                                        </p:tgtEl>
                                      </p:cBhvr>
                                    </p:animEffect>
                                  </p:childTnLst>
                                </p:cTn>
                              </p:par>
                            </p:childTnLst>
                          </p:cTn>
                        </p:par>
                        <p:par>
                          <p:cTn id="16" fill="hold">
                            <p:stCondLst>
                              <p:cond delay="6000"/>
                            </p:stCondLst>
                            <p:childTnLst>
                              <p:par>
                                <p:cTn id="17" presetID="21" presetClass="entr" presetSubtype="1"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wheel(1)">
                                      <p:cBhvr>
                                        <p:cTn id="19" dur="2000"/>
                                        <p:tgtEl>
                                          <p:spTgt spid="5">
                                            <p:txEl>
                                              <p:pRg st="3" end="3"/>
                                            </p:txEl>
                                          </p:spTgt>
                                        </p:tgtEl>
                                      </p:cBhvr>
                                    </p:animEffect>
                                  </p:childTnLst>
                                </p:cTn>
                              </p:par>
                            </p:childTnLst>
                          </p:cTn>
                        </p:par>
                        <p:par>
                          <p:cTn id="20" fill="hold">
                            <p:stCondLst>
                              <p:cond delay="8000"/>
                            </p:stCondLst>
                            <p:childTnLst>
                              <p:par>
                                <p:cTn id="21" presetID="21" presetClass="entr" presetSubtype="1" fill="hold" grpId="0"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wheel(1)">
                                      <p:cBhvr>
                                        <p:cTn id="23" dur="2000"/>
                                        <p:tgtEl>
                                          <p:spTgt spid="5">
                                            <p:txEl>
                                              <p:pRg st="4" end="4"/>
                                            </p:txEl>
                                          </p:spTgt>
                                        </p:tgtEl>
                                      </p:cBhvr>
                                    </p:animEffect>
                                  </p:childTnLst>
                                </p:cTn>
                              </p:par>
                            </p:childTnLst>
                          </p:cTn>
                        </p:par>
                        <p:par>
                          <p:cTn id="24" fill="hold">
                            <p:stCondLst>
                              <p:cond delay="10000"/>
                            </p:stCondLst>
                            <p:childTnLst>
                              <p:par>
                                <p:cTn id="25" presetID="21" presetClass="entr" presetSubtype="1" fill="hold" grpId="0"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wheel(1)">
                                      <p:cBhvr>
                                        <p:cTn id="27" dur="2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466" y="428"/>
            <a:ext cx="9137534" cy="620260"/>
          </a:xfrm>
          <a:noFill/>
          <a:ln w="9525">
            <a:noFill/>
            <a:miter lim="800000"/>
            <a:headEnd/>
            <a:tailEnd/>
          </a:ln>
          <a:effectLst/>
        </p:spPr>
        <p:txBody>
          <a:bodyPr vert="horz" lIns="91440" tIns="45720" rIns="91440" bIns="45720" rtlCol="0" anchor="t">
            <a:normAutofit fontScale="90000"/>
          </a:bodyPr>
          <a:lstStyle/>
          <a:p>
            <a:pPr marL="457200" indent="-457200" algn="ctr">
              <a:lnSpc>
                <a:spcPct val="90000"/>
              </a:lnSpc>
            </a:pPr>
            <a:r>
              <a:rPr lang="fr-FR" sz="4000" dirty="0">
                <a:solidFill>
                  <a:srgbClr val="0070C0"/>
                </a:solidFill>
                <a:cs typeface="Arial" pitchFamily="34" charset="0"/>
              </a:rPr>
              <a:t>Des moyens de protections</a:t>
            </a:r>
          </a:p>
        </p:txBody>
      </p:sp>
      <p:sp>
        <p:nvSpPr>
          <p:cNvPr id="3" name="Espace réservé du contenu 2"/>
          <p:cNvSpPr>
            <a:spLocks noGrp="1"/>
          </p:cNvSpPr>
          <p:nvPr>
            <p:ph idx="1"/>
          </p:nvPr>
        </p:nvSpPr>
        <p:spPr>
          <a:xfrm>
            <a:off x="251520" y="985267"/>
            <a:ext cx="8712968" cy="5396061"/>
          </a:xfrm>
        </p:spPr>
        <p:txBody>
          <a:bodyPr>
            <a:noAutofit/>
          </a:bodyPr>
          <a:lstStyle/>
          <a:p>
            <a:pPr marL="0" indent="0">
              <a:buNone/>
            </a:pPr>
            <a:r>
              <a:rPr lang="fr-FR" sz="2400" dirty="0">
                <a:latin typeface="+mj-lt"/>
              </a:rPr>
              <a:t>Maintenir à jour ses </a:t>
            </a:r>
            <a:r>
              <a:rPr lang="fr-FR" sz="2400" dirty="0" smtClean="0">
                <a:latin typeface="+mj-lt"/>
              </a:rPr>
              <a:t>systèmes</a:t>
            </a:r>
          </a:p>
          <a:p>
            <a:pPr marL="0" indent="0">
              <a:buNone/>
            </a:pPr>
            <a:endParaRPr lang="fr-FR" sz="2400" dirty="0">
              <a:latin typeface="+mj-lt"/>
            </a:endParaRPr>
          </a:p>
          <a:p>
            <a:r>
              <a:rPr lang="fr-FR" sz="2000" i="1" dirty="0" smtClean="0">
                <a:latin typeface="+mj-lt"/>
              </a:rPr>
              <a:t>Systèmes </a:t>
            </a:r>
            <a:r>
              <a:rPr lang="fr-FR" sz="2000" i="1" dirty="0">
                <a:latin typeface="+mj-lt"/>
              </a:rPr>
              <a:t>et applications (Java, IE, </a:t>
            </a:r>
            <a:r>
              <a:rPr lang="fr-FR" sz="2000" i="1" dirty="0" smtClean="0">
                <a:latin typeface="+mj-lt"/>
              </a:rPr>
              <a:t>PRA, etc.)</a:t>
            </a:r>
          </a:p>
          <a:p>
            <a:endParaRPr lang="fr-FR" sz="2400" dirty="0">
              <a:latin typeface="+mj-lt"/>
            </a:endParaRPr>
          </a:p>
          <a:p>
            <a:r>
              <a:rPr lang="fr-FR" sz="2000" i="1" dirty="0" smtClean="0">
                <a:latin typeface="+mj-lt"/>
              </a:rPr>
              <a:t>Protection </a:t>
            </a:r>
            <a:r>
              <a:rPr lang="fr-FR" sz="2000" i="1" dirty="0">
                <a:latin typeface="+mj-lt"/>
              </a:rPr>
              <a:t>périmétriques (Firewall, IDS, IPS, DLP, etc</a:t>
            </a:r>
            <a:r>
              <a:rPr lang="fr-FR" sz="2000" i="1" dirty="0" smtClean="0">
                <a:latin typeface="+mj-lt"/>
              </a:rPr>
              <a:t>.)</a:t>
            </a:r>
          </a:p>
          <a:p>
            <a:endParaRPr lang="fr-FR" sz="2400" dirty="0">
              <a:latin typeface="+mj-lt"/>
            </a:endParaRPr>
          </a:p>
          <a:p>
            <a:r>
              <a:rPr lang="fr-FR" sz="2000" i="1" dirty="0" smtClean="0">
                <a:latin typeface="+mj-lt"/>
              </a:rPr>
              <a:t>Solutions antivirales, antimalware, ..</a:t>
            </a:r>
          </a:p>
          <a:p>
            <a:endParaRPr lang="fr-FR" sz="2400" dirty="0" smtClean="0">
              <a:latin typeface="+mj-lt"/>
            </a:endParaRPr>
          </a:p>
          <a:p>
            <a:r>
              <a:rPr lang="fr-FR" sz="1600" dirty="0">
                <a:latin typeface="+mj-lt"/>
              </a:rPr>
              <a:t>Pour </a:t>
            </a:r>
            <a:r>
              <a:rPr lang="fr-FR" sz="1600" dirty="0" smtClean="0">
                <a:latin typeface="+mj-lt"/>
              </a:rPr>
              <a:t>mémoire</a:t>
            </a:r>
            <a:r>
              <a:rPr lang="fr-FR" sz="1600" dirty="0">
                <a:latin typeface="+mj-lt"/>
              </a:rPr>
              <a:t> </a:t>
            </a:r>
            <a:r>
              <a:rPr lang="fr-FR" sz="1600" dirty="0" smtClean="0">
                <a:latin typeface="+mj-lt"/>
              </a:rPr>
              <a:t>: </a:t>
            </a:r>
            <a:endParaRPr lang="fr-FR" sz="1600" dirty="0">
              <a:latin typeface="+mj-lt"/>
            </a:endParaRPr>
          </a:p>
          <a:p>
            <a:pPr lvl="1"/>
            <a:r>
              <a:rPr lang="fr-FR" dirty="0">
                <a:latin typeface="+mj-lt"/>
              </a:rPr>
              <a:t>L’attaque Aurora aurait pu être stoppée, ou ralentie si des utilisateurs n’utilisaient pas </a:t>
            </a:r>
            <a:r>
              <a:rPr lang="fr-FR" dirty="0" smtClean="0">
                <a:latin typeface="+mj-lt"/>
              </a:rPr>
              <a:t>IE6</a:t>
            </a:r>
            <a:r>
              <a:rPr lang="fr-FR" dirty="0">
                <a:latin typeface="+mj-lt"/>
              </a:rPr>
              <a:t>.</a:t>
            </a:r>
          </a:p>
          <a:p>
            <a:pPr lvl="1"/>
            <a:r>
              <a:rPr lang="fr-FR" dirty="0" err="1">
                <a:latin typeface="+mj-lt"/>
              </a:rPr>
              <a:t>Stuxnet</a:t>
            </a:r>
            <a:r>
              <a:rPr lang="fr-FR" dirty="0">
                <a:latin typeface="+mj-lt"/>
              </a:rPr>
              <a:t> exploitent de nombreuses vulnérabilités connues depuis très longtemps.</a:t>
            </a:r>
          </a:p>
          <a:p>
            <a:pPr marL="0" indent="0">
              <a:buNone/>
            </a:pPr>
            <a:endParaRPr lang="fr-FR" sz="2800" dirty="0">
              <a:latin typeface="+mj-lt"/>
            </a:endParaRPr>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72</a:t>
            </a:fld>
            <a:endParaRPr lang="fr-FR" dirty="0"/>
          </a:p>
        </p:txBody>
      </p:sp>
      <p:pic>
        <p:nvPicPr>
          <p:cNvPr id="7" name="Image 6"/>
          <p:cNvPicPr>
            <a:picLocks noChangeAspect="1"/>
          </p:cNvPicPr>
          <p:nvPr/>
        </p:nvPicPr>
        <p:blipFill>
          <a:blip r:embed="rId2"/>
          <a:stretch>
            <a:fillRect/>
          </a:stretch>
        </p:blipFill>
        <p:spPr>
          <a:xfrm>
            <a:off x="8334719" y="0"/>
            <a:ext cx="798865" cy="985267"/>
          </a:xfrm>
          <a:prstGeom prst="rect">
            <a:avLst/>
          </a:prstGeom>
        </p:spPr>
      </p:pic>
      <p:pic>
        <p:nvPicPr>
          <p:cNvPr id="8" name="Image 7"/>
          <p:cNvPicPr>
            <a:picLocks noChangeAspect="1"/>
          </p:cNvPicPr>
          <p:nvPr/>
        </p:nvPicPr>
        <p:blipFill>
          <a:blip r:embed="rId3"/>
          <a:stretch>
            <a:fillRect/>
          </a:stretch>
        </p:blipFill>
        <p:spPr>
          <a:xfrm>
            <a:off x="5933749" y="3553167"/>
            <a:ext cx="1797210" cy="1078326"/>
          </a:xfrm>
          <a:prstGeom prst="rect">
            <a:avLst/>
          </a:prstGeom>
        </p:spPr>
      </p:pic>
      <p:pic>
        <p:nvPicPr>
          <p:cNvPr id="9" name="Image 8"/>
          <p:cNvPicPr>
            <a:picLocks noChangeAspect="1"/>
          </p:cNvPicPr>
          <p:nvPr/>
        </p:nvPicPr>
        <p:blipFill>
          <a:blip r:embed="rId4"/>
          <a:stretch>
            <a:fillRect/>
          </a:stretch>
        </p:blipFill>
        <p:spPr>
          <a:xfrm>
            <a:off x="6188561" y="1494722"/>
            <a:ext cx="1287586" cy="1287586"/>
          </a:xfrm>
          <a:prstGeom prst="rect">
            <a:avLst/>
          </a:prstGeom>
        </p:spPr>
      </p:pic>
      <p:pic>
        <p:nvPicPr>
          <p:cNvPr id="10" name="Image 9"/>
          <p:cNvPicPr>
            <a:picLocks noChangeAspect="1"/>
          </p:cNvPicPr>
          <p:nvPr/>
        </p:nvPicPr>
        <p:blipFill>
          <a:blip r:embed="rId5"/>
          <a:stretch>
            <a:fillRect/>
          </a:stretch>
        </p:blipFill>
        <p:spPr>
          <a:xfrm>
            <a:off x="8536313" y="6504786"/>
            <a:ext cx="607094" cy="354335"/>
          </a:xfrm>
          <a:prstGeom prst="rect">
            <a:avLst/>
          </a:prstGeom>
        </p:spPr>
      </p:pic>
    </p:spTree>
    <p:extLst>
      <p:ext uri="{BB962C8B-B14F-4D97-AF65-F5344CB8AC3E}">
        <p14:creationId xmlns:p14="http://schemas.microsoft.com/office/powerpoint/2010/main" val="142677804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466" y="428"/>
            <a:ext cx="9137534" cy="620260"/>
          </a:xfrm>
          <a:noFill/>
          <a:ln w="9525">
            <a:noFill/>
            <a:miter lim="800000"/>
            <a:headEnd/>
            <a:tailEnd/>
          </a:ln>
          <a:effectLst/>
        </p:spPr>
        <p:txBody>
          <a:bodyPr vert="horz" lIns="91440" tIns="45720" rIns="91440" bIns="45720" rtlCol="0" anchor="t">
            <a:normAutofit fontScale="90000"/>
          </a:bodyPr>
          <a:lstStyle/>
          <a:p>
            <a:pPr marL="457200" indent="-457200" algn="ctr">
              <a:lnSpc>
                <a:spcPct val="90000"/>
              </a:lnSpc>
            </a:pPr>
            <a:r>
              <a:rPr lang="fr-FR" sz="4000" dirty="0">
                <a:solidFill>
                  <a:srgbClr val="0070C0"/>
                </a:solidFill>
                <a:cs typeface="Arial" pitchFamily="34" charset="0"/>
              </a:rPr>
              <a:t>Des moyens de protections</a:t>
            </a:r>
          </a:p>
        </p:txBody>
      </p:sp>
      <p:sp>
        <p:nvSpPr>
          <p:cNvPr id="3" name="Espace réservé du contenu 2"/>
          <p:cNvSpPr>
            <a:spLocks noGrp="1"/>
          </p:cNvSpPr>
          <p:nvPr>
            <p:ph idx="1"/>
          </p:nvPr>
        </p:nvSpPr>
        <p:spPr>
          <a:xfrm>
            <a:off x="179512" y="968802"/>
            <a:ext cx="8731083" cy="4525963"/>
          </a:xfrm>
        </p:spPr>
        <p:txBody>
          <a:bodyPr>
            <a:noAutofit/>
          </a:bodyPr>
          <a:lstStyle/>
          <a:p>
            <a:pPr marL="0" indent="0">
              <a:buNone/>
            </a:pPr>
            <a:r>
              <a:rPr lang="fr-FR" sz="3200" dirty="0">
                <a:latin typeface="+mj-lt"/>
              </a:rPr>
              <a:t>Sensibiliser les utilisateurs</a:t>
            </a:r>
          </a:p>
          <a:p>
            <a:pPr marL="0" indent="0">
              <a:buNone/>
            </a:pPr>
            <a:endParaRPr lang="fr-FR" sz="3200" dirty="0">
              <a:latin typeface="+mj-lt"/>
            </a:endParaRPr>
          </a:p>
          <a:p>
            <a:r>
              <a:rPr lang="fr-FR" sz="2800" i="1" dirty="0">
                <a:latin typeface="+mj-lt"/>
              </a:rPr>
              <a:t>A être vigilent</a:t>
            </a:r>
          </a:p>
          <a:p>
            <a:endParaRPr lang="fr-FR" sz="2800" dirty="0">
              <a:latin typeface="+mj-lt"/>
            </a:endParaRPr>
          </a:p>
          <a:p>
            <a:r>
              <a:rPr lang="fr-FR" sz="2800" i="1" dirty="0">
                <a:latin typeface="+mj-lt"/>
              </a:rPr>
              <a:t>A remonter toutes anomalies</a:t>
            </a:r>
          </a:p>
          <a:p>
            <a:pPr lvl="1"/>
            <a:r>
              <a:rPr lang="fr-FR" sz="2400" dirty="0">
                <a:latin typeface="+mj-lt"/>
              </a:rPr>
              <a:t>– Compte bloqué</a:t>
            </a:r>
          </a:p>
          <a:p>
            <a:pPr lvl="1"/>
            <a:r>
              <a:rPr lang="fr-FR" sz="2400" dirty="0">
                <a:latin typeface="+mj-lt"/>
              </a:rPr>
              <a:t>– Problème à l’ouverture d’un fichier </a:t>
            </a:r>
            <a:r>
              <a:rPr lang="fr-FR" dirty="0" smtClean="0">
                <a:latin typeface="+mj-lt"/>
              </a:rPr>
              <a:t>(</a:t>
            </a:r>
            <a:r>
              <a:rPr lang="fr-FR" dirty="0">
                <a:latin typeface="+mj-lt"/>
              </a:rPr>
              <a:t>PDF ou autres</a:t>
            </a:r>
            <a:r>
              <a:rPr lang="fr-FR" dirty="0" smtClean="0">
                <a:latin typeface="+mj-lt"/>
              </a:rPr>
              <a:t>)</a:t>
            </a:r>
          </a:p>
          <a:p>
            <a:pPr lvl="1"/>
            <a:endParaRPr lang="fr-FR" sz="2800" dirty="0" smtClean="0">
              <a:latin typeface="+mj-lt"/>
            </a:endParaRPr>
          </a:p>
          <a:p>
            <a:r>
              <a:rPr lang="fr-FR" sz="2800" i="1" dirty="0">
                <a:latin typeface="+mj-lt"/>
              </a:rPr>
              <a:t>Aux bonnes </a:t>
            </a:r>
            <a:r>
              <a:rPr lang="fr-FR" sz="2800" i="1" dirty="0" smtClean="0">
                <a:latin typeface="+mj-lt"/>
              </a:rPr>
              <a:t>pratiques en matière </a:t>
            </a:r>
            <a:br>
              <a:rPr lang="fr-FR" sz="2800" i="1" dirty="0" smtClean="0">
                <a:latin typeface="+mj-lt"/>
              </a:rPr>
            </a:br>
            <a:r>
              <a:rPr lang="fr-FR" sz="2800" i="1" dirty="0" smtClean="0">
                <a:latin typeface="+mj-lt"/>
              </a:rPr>
              <a:t>d’hygiène de sécurité </a:t>
            </a:r>
            <a:endParaRPr lang="fr-FR" sz="2800" i="1" dirty="0">
              <a:latin typeface="+mj-lt"/>
            </a:endParaRPr>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73</a:t>
            </a:fld>
            <a:endParaRPr lang="fr-FR" dirty="0"/>
          </a:p>
        </p:txBody>
      </p:sp>
      <p:pic>
        <p:nvPicPr>
          <p:cNvPr id="7" name="Image 6"/>
          <p:cNvPicPr>
            <a:picLocks noChangeAspect="1"/>
          </p:cNvPicPr>
          <p:nvPr/>
        </p:nvPicPr>
        <p:blipFill>
          <a:blip r:embed="rId2"/>
          <a:stretch>
            <a:fillRect/>
          </a:stretch>
        </p:blipFill>
        <p:spPr>
          <a:xfrm>
            <a:off x="8334719" y="0"/>
            <a:ext cx="798865" cy="985267"/>
          </a:xfrm>
          <a:prstGeom prst="rect">
            <a:avLst/>
          </a:prstGeom>
        </p:spPr>
      </p:pic>
      <p:pic>
        <p:nvPicPr>
          <p:cNvPr id="8" name="Image 7"/>
          <p:cNvPicPr>
            <a:picLocks noChangeAspect="1"/>
          </p:cNvPicPr>
          <p:nvPr/>
        </p:nvPicPr>
        <p:blipFill>
          <a:blip r:embed="rId3"/>
          <a:stretch>
            <a:fillRect/>
          </a:stretch>
        </p:blipFill>
        <p:spPr>
          <a:xfrm>
            <a:off x="3203848" y="1988840"/>
            <a:ext cx="1656184" cy="1074442"/>
          </a:xfrm>
          <a:prstGeom prst="rect">
            <a:avLst/>
          </a:prstGeom>
        </p:spPr>
      </p:pic>
      <p:pic>
        <p:nvPicPr>
          <p:cNvPr id="9" name="Image 8"/>
          <p:cNvPicPr>
            <a:picLocks noChangeAspect="1"/>
          </p:cNvPicPr>
          <p:nvPr/>
        </p:nvPicPr>
        <p:blipFill>
          <a:blip r:embed="rId4"/>
          <a:stretch>
            <a:fillRect/>
          </a:stretch>
        </p:blipFill>
        <p:spPr>
          <a:xfrm>
            <a:off x="5580111" y="2758949"/>
            <a:ext cx="1372431" cy="1372431"/>
          </a:xfrm>
          <a:prstGeom prst="rect">
            <a:avLst/>
          </a:prstGeom>
        </p:spPr>
      </p:pic>
      <p:pic>
        <p:nvPicPr>
          <p:cNvPr id="10" name="Image 9"/>
          <p:cNvPicPr>
            <a:picLocks noChangeAspect="1"/>
          </p:cNvPicPr>
          <p:nvPr/>
        </p:nvPicPr>
        <p:blipFill>
          <a:blip r:embed="rId5"/>
          <a:stretch>
            <a:fillRect/>
          </a:stretch>
        </p:blipFill>
        <p:spPr>
          <a:xfrm>
            <a:off x="7524328" y="3540572"/>
            <a:ext cx="1368152" cy="1368152"/>
          </a:xfrm>
          <a:prstGeom prst="rect">
            <a:avLst/>
          </a:prstGeom>
        </p:spPr>
      </p:pic>
      <p:pic>
        <p:nvPicPr>
          <p:cNvPr id="11" name="Image 10"/>
          <p:cNvPicPr>
            <a:picLocks noChangeAspect="1"/>
          </p:cNvPicPr>
          <p:nvPr/>
        </p:nvPicPr>
        <p:blipFill>
          <a:blip r:embed="rId6"/>
          <a:stretch>
            <a:fillRect/>
          </a:stretch>
        </p:blipFill>
        <p:spPr>
          <a:xfrm>
            <a:off x="6952543" y="5445224"/>
            <a:ext cx="1143570" cy="1143570"/>
          </a:xfrm>
          <a:prstGeom prst="rect">
            <a:avLst/>
          </a:prstGeom>
        </p:spPr>
      </p:pic>
      <p:pic>
        <p:nvPicPr>
          <p:cNvPr id="12" name="Image 11"/>
          <p:cNvPicPr>
            <a:picLocks noChangeAspect="1"/>
          </p:cNvPicPr>
          <p:nvPr/>
        </p:nvPicPr>
        <p:blipFill>
          <a:blip r:embed="rId7"/>
          <a:stretch>
            <a:fillRect/>
          </a:stretch>
        </p:blipFill>
        <p:spPr>
          <a:xfrm>
            <a:off x="8536313" y="6504786"/>
            <a:ext cx="607094" cy="354335"/>
          </a:xfrm>
          <a:prstGeom prst="rect">
            <a:avLst/>
          </a:prstGeom>
        </p:spPr>
      </p:pic>
    </p:spTree>
    <p:extLst>
      <p:ext uri="{BB962C8B-B14F-4D97-AF65-F5344CB8AC3E}">
        <p14:creationId xmlns:p14="http://schemas.microsoft.com/office/powerpoint/2010/main" val="307057661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re 3"/>
          <p:cNvSpPr txBox="1">
            <a:spLocks/>
          </p:cNvSpPr>
          <p:nvPr/>
        </p:nvSpPr>
        <p:spPr>
          <a:xfrm>
            <a:off x="0" y="-27384"/>
            <a:ext cx="9144000" cy="678448"/>
          </a:xfrm>
          <a:prstGeom prst="rect">
            <a:avLst/>
          </a:prstGeom>
          <a:gradFill flip="none" rotWithShape="1">
            <a:gsLst>
              <a:gs pos="21000">
                <a:schemeClr val="bg1">
                  <a:lumMod val="85000"/>
                </a:schemeClr>
              </a:gs>
              <a:gs pos="100000">
                <a:schemeClr val="bg1"/>
              </a:gs>
            </a:gsLst>
            <a:lin ang="5400000" scaled="1"/>
            <a:tileRect/>
          </a:gradFill>
          <a:ln w="15875" cap="rnd"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endParaRPr lang="en-US" sz="4800" dirty="0">
              <a:solidFill>
                <a:srgbClr val="0070C0"/>
              </a:solidFill>
              <a:latin typeface="+mj-lt"/>
              <a:ea typeface="+mj-ea"/>
              <a:cs typeface="Arial" pitchFamily="34" charset="0"/>
            </a:endParaRPr>
          </a:p>
        </p:txBody>
      </p:sp>
      <p:sp>
        <p:nvSpPr>
          <p:cNvPr id="2" name="Titre 1"/>
          <p:cNvSpPr>
            <a:spLocks noGrp="1"/>
          </p:cNvSpPr>
          <p:nvPr>
            <p:ph type="title"/>
          </p:nvPr>
        </p:nvSpPr>
        <p:spPr>
          <a:xfrm>
            <a:off x="6466" y="428"/>
            <a:ext cx="9137534" cy="692268"/>
          </a:xfrm>
          <a:noFill/>
          <a:ln w="9525">
            <a:noFill/>
            <a:miter lim="800000"/>
            <a:headEnd/>
            <a:tailEnd/>
          </a:ln>
          <a:effectLst/>
        </p:spPr>
        <p:txBody>
          <a:bodyPr vert="horz" lIns="91440" tIns="45720" rIns="91440" bIns="45720" rtlCol="0" anchor="t">
            <a:normAutofit/>
          </a:bodyPr>
          <a:lstStyle/>
          <a:p>
            <a:pPr marL="457200" indent="-457200" algn="ctr">
              <a:lnSpc>
                <a:spcPct val="90000"/>
              </a:lnSpc>
            </a:pPr>
            <a:r>
              <a:rPr lang="fr-FR" sz="3200" dirty="0">
                <a:solidFill>
                  <a:srgbClr val="0070C0"/>
                </a:solidFill>
                <a:cs typeface="Arial" pitchFamily="34" charset="0"/>
              </a:rPr>
              <a:t>Autres Outils </a:t>
            </a:r>
          </a:p>
        </p:txBody>
      </p:sp>
      <p:sp>
        <p:nvSpPr>
          <p:cNvPr id="3" name="Espace réservé du contenu 2"/>
          <p:cNvSpPr>
            <a:spLocks noGrp="1"/>
          </p:cNvSpPr>
          <p:nvPr>
            <p:ph idx="1"/>
          </p:nvPr>
        </p:nvSpPr>
        <p:spPr>
          <a:xfrm>
            <a:off x="181031" y="694124"/>
            <a:ext cx="8892480" cy="5831219"/>
          </a:xfrm>
        </p:spPr>
        <p:txBody>
          <a:bodyPr>
            <a:noAutofit/>
          </a:bodyPr>
          <a:lstStyle/>
          <a:p>
            <a:r>
              <a:rPr lang="fr-FR" dirty="0" smtClean="0">
                <a:latin typeface="+mj-lt"/>
              </a:rPr>
              <a:t>ANSSI : l’Agence </a:t>
            </a:r>
            <a:r>
              <a:rPr lang="fr-FR" dirty="0">
                <a:latin typeface="+mj-lt"/>
              </a:rPr>
              <a:t>nationale de la sécurité des systèmes </a:t>
            </a:r>
            <a:r>
              <a:rPr lang="fr-FR" dirty="0" smtClean="0">
                <a:latin typeface="+mj-lt"/>
              </a:rPr>
              <a:t>d'information</a:t>
            </a:r>
          </a:p>
          <a:p>
            <a:r>
              <a:rPr lang="fr-FR" dirty="0" smtClean="0">
                <a:latin typeface="+mj-lt"/>
              </a:rPr>
              <a:t>Prestataires </a:t>
            </a:r>
            <a:r>
              <a:rPr lang="fr-FR" dirty="0">
                <a:latin typeface="+mj-lt"/>
              </a:rPr>
              <a:t>de services de confiance </a:t>
            </a:r>
            <a:r>
              <a:rPr lang="fr-FR" dirty="0" smtClean="0">
                <a:latin typeface="+mj-lt"/>
              </a:rPr>
              <a:t>qualifiés : </a:t>
            </a:r>
          </a:p>
          <a:p>
            <a:pPr lvl="1"/>
            <a:r>
              <a:rPr lang="fr-FR" sz="1400" dirty="0">
                <a:latin typeface="+mj-lt"/>
              </a:rPr>
              <a:t>Prestataires d'audit de la sécurité des systèmes </a:t>
            </a:r>
            <a:r>
              <a:rPr lang="fr-FR" sz="1400" dirty="0" smtClean="0">
                <a:latin typeface="+mj-lt"/>
              </a:rPr>
              <a:t>d'information PASSI</a:t>
            </a:r>
          </a:p>
          <a:p>
            <a:pPr lvl="1"/>
            <a:r>
              <a:rPr lang="fr-FR" sz="1400" dirty="0" smtClean="0">
                <a:latin typeface="+mj-lt"/>
              </a:rPr>
              <a:t>Prestataires </a:t>
            </a:r>
            <a:r>
              <a:rPr lang="fr-FR" sz="1400" dirty="0">
                <a:latin typeface="+mj-lt"/>
              </a:rPr>
              <a:t>de détection d'incidents de </a:t>
            </a:r>
            <a:r>
              <a:rPr lang="fr-FR" sz="1400" dirty="0" smtClean="0">
                <a:latin typeface="+mj-lt"/>
              </a:rPr>
              <a:t>sécurité PDIS</a:t>
            </a:r>
          </a:p>
          <a:p>
            <a:pPr lvl="1"/>
            <a:r>
              <a:rPr lang="fr-FR" sz="1400" dirty="0" smtClean="0">
                <a:latin typeface="+mj-lt"/>
              </a:rPr>
              <a:t>Prestataires </a:t>
            </a:r>
            <a:r>
              <a:rPr lang="fr-FR" sz="1400" dirty="0">
                <a:latin typeface="+mj-lt"/>
              </a:rPr>
              <a:t>de réponse aux incidents de </a:t>
            </a:r>
            <a:r>
              <a:rPr lang="fr-FR" sz="1400" dirty="0" smtClean="0">
                <a:latin typeface="+mj-lt"/>
              </a:rPr>
              <a:t>sécurité PRIS </a:t>
            </a:r>
          </a:p>
          <a:p>
            <a:pPr lvl="1"/>
            <a:r>
              <a:rPr lang="fr-FR" sz="1400" dirty="0">
                <a:latin typeface="+mj-lt"/>
              </a:rPr>
              <a:t>Computer Emergency </a:t>
            </a:r>
            <a:r>
              <a:rPr lang="fr-FR" sz="1400" dirty="0" err="1">
                <a:latin typeface="+mj-lt"/>
              </a:rPr>
              <a:t>Response</a:t>
            </a:r>
            <a:r>
              <a:rPr lang="fr-FR" sz="1400" dirty="0">
                <a:latin typeface="+mj-lt"/>
              </a:rPr>
              <a:t> </a:t>
            </a:r>
            <a:r>
              <a:rPr lang="fr-FR" sz="1400" dirty="0" smtClean="0">
                <a:latin typeface="+mj-lt"/>
              </a:rPr>
              <a:t>Team CERT / C</a:t>
            </a:r>
            <a:r>
              <a:rPr lang="en-US" sz="1400" dirty="0" smtClean="0">
                <a:latin typeface="+mj-lt"/>
              </a:rPr>
              <a:t>SIRT</a:t>
            </a:r>
          </a:p>
          <a:p>
            <a:pPr lvl="1"/>
            <a:endParaRPr lang="fr-FR" dirty="0" smtClean="0">
              <a:latin typeface="+mj-lt"/>
            </a:endParaRPr>
          </a:p>
          <a:p>
            <a:r>
              <a:rPr lang="fr-FR" sz="2000" dirty="0" smtClean="0">
                <a:latin typeface="+mj-lt"/>
              </a:rPr>
              <a:t>Instituts, Ecoles, </a:t>
            </a:r>
            <a:r>
              <a:rPr lang="fr-FR" sz="2000" dirty="0" err="1" smtClean="0">
                <a:latin typeface="+mj-lt"/>
              </a:rPr>
              <a:t>Threat</a:t>
            </a:r>
            <a:r>
              <a:rPr lang="fr-FR" sz="2000" dirty="0" smtClean="0">
                <a:latin typeface="+mj-lt"/>
              </a:rPr>
              <a:t> Intelligence</a:t>
            </a:r>
          </a:p>
          <a:p>
            <a:endParaRPr lang="fr-FR" sz="2000" dirty="0" smtClean="0">
              <a:latin typeface="+mj-lt"/>
            </a:endParaRPr>
          </a:p>
          <a:p>
            <a:r>
              <a:rPr lang="fr-FR" sz="2000" dirty="0" smtClean="0">
                <a:latin typeface="+mj-lt"/>
              </a:rPr>
              <a:t>Normes : ISO, AFNOR, BSI, …</a:t>
            </a:r>
          </a:p>
          <a:p>
            <a:endParaRPr lang="fr-FR" sz="2000" dirty="0" smtClean="0">
              <a:latin typeface="+mj-lt"/>
            </a:endParaRPr>
          </a:p>
          <a:p>
            <a:r>
              <a:rPr lang="fr-FR" sz="2000" dirty="0">
                <a:latin typeface="+mj-lt"/>
              </a:rPr>
              <a:t>CLUB / FORUM / </a:t>
            </a:r>
            <a:r>
              <a:rPr lang="fr-FR" sz="2000" dirty="0" smtClean="0">
                <a:latin typeface="+mj-lt"/>
              </a:rPr>
              <a:t>ASSOCIATION</a:t>
            </a:r>
          </a:p>
          <a:p>
            <a:endParaRPr lang="fr-FR" sz="2000" dirty="0">
              <a:latin typeface="+mj-lt"/>
            </a:endParaRPr>
          </a:p>
          <a:p>
            <a:r>
              <a:rPr lang="fr-FR" sz="2000" dirty="0" smtClean="0">
                <a:latin typeface="+mj-lt"/>
              </a:rPr>
              <a:t>Méthodes : EBIOS, MEHARI, …</a:t>
            </a:r>
            <a:endParaRPr lang="fr-FR" sz="2000" dirty="0">
              <a:latin typeface="+mj-lt"/>
            </a:endParaRPr>
          </a:p>
        </p:txBody>
      </p:sp>
      <p:pic>
        <p:nvPicPr>
          <p:cNvPr id="522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7062" y="4042709"/>
            <a:ext cx="1117026" cy="558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2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8359" y="4033103"/>
            <a:ext cx="577922" cy="577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2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0352" y="908720"/>
            <a:ext cx="1031658" cy="1031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2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9902" y="4574221"/>
            <a:ext cx="991736" cy="991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23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52324" y="2212789"/>
            <a:ext cx="1021480" cy="677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23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4201" y="4070962"/>
            <a:ext cx="1384846" cy="41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233"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14208" y="4091355"/>
            <a:ext cx="674711" cy="509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234"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90810" y="4689393"/>
            <a:ext cx="18764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235"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40705" y="3136020"/>
            <a:ext cx="831305" cy="624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236"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829136" y="5701215"/>
            <a:ext cx="570262" cy="651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237" name="Picture 1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05903" y="5610568"/>
            <a:ext cx="1153613" cy="86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238"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72579" y="2174869"/>
            <a:ext cx="709484" cy="715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Image 3"/>
          <p:cNvPicPr>
            <a:picLocks noChangeAspect="1"/>
          </p:cNvPicPr>
          <p:nvPr/>
        </p:nvPicPr>
        <p:blipFill>
          <a:blip r:embed="rId14"/>
          <a:stretch>
            <a:fillRect/>
          </a:stretch>
        </p:blipFill>
        <p:spPr>
          <a:xfrm>
            <a:off x="4724405" y="3201516"/>
            <a:ext cx="1349987" cy="431703"/>
          </a:xfrm>
          <a:prstGeom prst="rect">
            <a:avLst/>
          </a:prstGeom>
        </p:spPr>
      </p:pic>
      <p:pic>
        <p:nvPicPr>
          <p:cNvPr id="5" name="Image 4"/>
          <p:cNvPicPr>
            <a:picLocks noChangeAspect="1"/>
          </p:cNvPicPr>
          <p:nvPr/>
        </p:nvPicPr>
        <p:blipFill>
          <a:blip r:embed="rId15"/>
          <a:stretch>
            <a:fillRect/>
          </a:stretch>
        </p:blipFill>
        <p:spPr>
          <a:xfrm>
            <a:off x="6655462" y="3098619"/>
            <a:ext cx="896862" cy="714687"/>
          </a:xfrm>
          <a:prstGeom prst="rect">
            <a:avLst/>
          </a:prstGeom>
        </p:spPr>
      </p:pic>
      <p:pic>
        <p:nvPicPr>
          <p:cNvPr id="7" name="Image 6"/>
          <p:cNvPicPr>
            <a:picLocks noChangeAspect="1"/>
          </p:cNvPicPr>
          <p:nvPr/>
        </p:nvPicPr>
        <p:blipFill>
          <a:blip r:embed="rId16"/>
          <a:stretch>
            <a:fillRect/>
          </a:stretch>
        </p:blipFill>
        <p:spPr>
          <a:xfrm>
            <a:off x="7966407" y="4877991"/>
            <a:ext cx="957993" cy="384195"/>
          </a:xfrm>
          <a:prstGeom prst="rect">
            <a:avLst/>
          </a:prstGeom>
        </p:spPr>
      </p:pic>
      <p:pic>
        <p:nvPicPr>
          <p:cNvPr id="20" name="Image 19"/>
          <p:cNvPicPr>
            <a:picLocks noChangeAspect="1"/>
          </p:cNvPicPr>
          <p:nvPr/>
        </p:nvPicPr>
        <p:blipFill>
          <a:blip r:embed="rId17"/>
          <a:stretch>
            <a:fillRect/>
          </a:stretch>
        </p:blipFill>
        <p:spPr>
          <a:xfrm>
            <a:off x="8536313" y="6504786"/>
            <a:ext cx="607094" cy="354335"/>
          </a:xfrm>
          <a:prstGeom prst="rect">
            <a:avLst/>
          </a:prstGeom>
        </p:spPr>
      </p:pic>
    </p:spTree>
    <p:extLst>
      <p:ext uri="{BB962C8B-B14F-4D97-AF65-F5344CB8AC3E}">
        <p14:creationId xmlns:p14="http://schemas.microsoft.com/office/powerpoint/2010/main" val="331575640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3"/>
          <p:cNvSpPr txBox="1">
            <a:spLocks/>
          </p:cNvSpPr>
          <p:nvPr/>
        </p:nvSpPr>
        <p:spPr>
          <a:xfrm>
            <a:off x="0" y="-27384"/>
            <a:ext cx="9144000" cy="854968"/>
          </a:xfrm>
          <a:prstGeom prst="rect">
            <a:avLst/>
          </a:prstGeom>
          <a:gradFill flip="none" rotWithShape="1">
            <a:gsLst>
              <a:gs pos="21000">
                <a:schemeClr val="bg1">
                  <a:lumMod val="85000"/>
                </a:schemeClr>
              </a:gs>
              <a:gs pos="100000">
                <a:schemeClr val="bg1"/>
              </a:gs>
            </a:gsLst>
            <a:lin ang="5400000" scaled="1"/>
            <a:tileRect/>
          </a:gradFill>
          <a:ln w="15875" cap="rnd"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endParaRPr lang="en-US" sz="4800" dirty="0">
              <a:solidFill>
                <a:srgbClr val="0070C0"/>
              </a:solidFill>
              <a:latin typeface="+mj-lt"/>
              <a:ea typeface="+mj-ea"/>
              <a:cs typeface="Arial" pitchFamily="34" charset="0"/>
            </a:endParaRPr>
          </a:p>
        </p:txBody>
      </p:sp>
      <p:sp>
        <p:nvSpPr>
          <p:cNvPr id="114691" name="Titre 1"/>
          <p:cNvSpPr>
            <a:spLocks noGrp="1"/>
          </p:cNvSpPr>
          <p:nvPr>
            <p:ph type="title" idx="4294967295"/>
          </p:nvPr>
        </p:nvSpPr>
        <p:spPr>
          <a:xfrm>
            <a:off x="0" y="0"/>
            <a:ext cx="9144000" cy="692150"/>
          </a:xfrm>
        </p:spPr>
        <p:txBody>
          <a:bodyPr vert="horz" lIns="91440" tIns="45720" rIns="91440" bIns="45720" rtlCol="0" anchor="t">
            <a:noAutofit/>
          </a:bodyPr>
          <a:lstStyle/>
          <a:p>
            <a:pPr algn="ctr"/>
            <a:r>
              <a:rPr lang="fr-FR" altLang="fr-FR" dirty="0" smtClean="0">
                <a:solidFill>
                  <a:srgbClr val="002060"/>
                </a:solidFill>
                <a:cs typeface="Arial" pitchFamily="34" charset="0"/>
              </a:rPr>
              <a:t>Recommandations </a:t>
            </a:r>
            <a:r>
              <a:rPr lang="fr-FR" altLang="fr-FR" dirty="0">
                <a:solidFill>
                  <a:srgbClr val="002060"/>
                </a:solidFill>
                <a:cs typeface="Arial" pitchFamily="34" charset="0"/>
              </a:rPr>
              <a:t>juridiques</a:t>
            </a:r>
          </a:p>
        </p:txBody>
      </p:sp>
      <p:sp>
        <p:nvSpPr>
          <p:cNvPr id="3" name="Espace réservé du contenu 2"/>
          <p:cNvSpPr>
            <a:spLocks noGrp="1"/>
          </p:cNvSpPr>
          <p:nvPr>
            <p:ph idx="4294967295"/>
          </p:nvPr>
        </p:nvSpPr>
        <p:spPr>
          <a:xfrm>
            <a:off x="158750" y="1073897"/>
            <a:ext cx="8985250" cy="5184576"/>
          </a:xfrm>
        </p:spPr>
        <p:txBody>
          <a:bodyPr>
            <a:normAutofit/>
          </a:bodyPr>
          <a:lstStyle/>
          <a:p>
            <a:pPr lvl="0"/>
            <a:r>
              <a:rPr lang="fr-FR" sz="2800" dirty="0">
                <a:latin typeface="+mj-lt"/>
              </a:rPr>
              <a:t>Déterminer comment protéger juridiquement un objet </a:t>
            </a:r>
            <a:r>
              <a:rPr lang="fr-FR" sz="2800" dirty="0" smtClean="0">
                <a:latin typeface="+mj-lt"/>
              </a:rPr>
              <a:t>industriel connecté </a:t>
            </a:r>
            <a:r>
              <a:rPr lang="fr-FR" sz="2800" dirty="0">
                <a:latin typeface="+mj-lt"/>
              </a:rPr>
              <a:t>et ses </a:t>
            </a:r>
            <a:r>
              <a:rPr lang="fr-FR" sz="2800" dirty="0" smtClean="0">
                <a:latin typeface="+mj-lt"/>
              </a:rPr>
              <a:t>composants</a:t>
            </a:r>
          </a:p>
          <a:p>
            <a:pPr lvl="0"/>
            <a:endParaRPr lang="fr-FR" sz="2800" dirty="0">
              <a:latin typeface="+mj-lt"/>
            </a:endParaRPr>
          </a:p>
          <a:p>
            <a:pPr lvl="0"/>
            <a:r>
              <a:rPr lang="fr-FR" sz="2800" dirty="0">
                <a:latin typeface="+mj-lt"/>
              </a:rPr>
              <a:t>Savoir quels choix opérer pour la mise sur le marché d’un objet industriel connecté</a:t>
            </a:r>
            <a:endParaRPr lang="fr-FR" sz="2800" dirty="0" smtClean="0">
              <a:latin typeface="+mj-lt"/>
            </a:endParaRPr>
          </a:p>
          <a:p>
            <a:pPr lvl="0"/>
            <a:endParaRPr lang="fr-FR" sz="2800" dirty="0">
              <a:latin typeface="+mj-lt"/>
            </a:endParaRPr>
          </a:p>
          <a:p>
            <a:pPr lvl="0"/>
            <a:r>
              <a:rPr lang="fr-FR" sz="2800" dirty="0">
                <a:latin typeface="+mj-lt"/>
              </a:rPr>
              <a:t>Connaître les limites à l’exploitation des </a:t>
            </a:r>
            <a:r>
              <a:rPr lang="fr-FR" sz="2800" dirty="0" smtClean="0">
                <a:latin typeface="+mj-lt"/>
              </a:rPr>
              <a:t>données</a:t>
            </a:r>
          </a:p>
          <a:p>
            <a:pPr lvl="0"/>
            <a:endParaRPr lang="fr-FR" sz="2800" dirty="0">
              <a:latin typeface="+mj-lt"/>
            </a:endParaRPr>
          </a:p>
          <a:p>
            <a:pPr lvl="0"/>
            <a:r>
              <a:rPr lang="fr-FR" sz="2800" dirty="0">
                <a:latin typeface="+mj-lt"/>
              </a:rPr>
              <a:t>Évaluer la responsabilité associée à l’utilisation d’un objet industriel connecté</a:t>
            </a:r>
            <a:endParaRPr lang="fr-FR" sz="3200" dirty="0" smtClean="0">
              <a:latin typeface="+mj-lt"/>
            </a:endParaRPr>
          </a:p>
          <a:p>
            <a:pPr marL="457200" indent="-457200">
              <a:buFont typeface="+mj-lt"/>
              <a:buAutoNum type="arabicPeriod"/>
              <a:defRPr/>
            </a:pPr>
            <a:endParaRPr lang="fr-FR" sz="2200" dirty="0" smtClean="0">
              <a:latin typeface="+mj-lt"/>
            </a:endParaRPr>
          </a:p>
          <a:p>
            <a:pPr marL="457200" indent="-457200">
              <a:buFont typeface="+mj-lt"/>
              <a:buAutoNum type="arabicPeriod"/>
              <a:defRPr/>
            </a:pPr>
            <a:endParaRPr lang="fr-FR" sz="2200" dirty="0" smtClean="0">
              <a:latin typeface="+mj-lt"/>
            </a:endParaRPr>
          </a:p>
          <a:p>
            <a:pPr>
              <a:defRPr/>
            </a:pPr>
            <a:endParaRPr lang="fr-FR" sz="2000" dirty="0">
              <a:latin typeface="+mj-lt"/>
            </a:endParaRPr>
          </a:p>
        </p:txBody>
      </p:sp>
    </p:spTree>
    <p:extLst>
      <p:ext uri="{BB962C8B-B14F-4D97-AF65-F5344CB8AC3E}">
        <p14:creationId xmlns:p14="http://schemas.microsoft.com/office/powerpoint/2010/main" val="113202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691"/>
                                        </p:tgtEl>
                                        <p:attrNameLst>
                                          <p:attrName>style.visibility</p:attrName>
                                        </p:attrNameLst>
                                      </p:cBhvr>
                                      <p:to>
                                        <p:strVal val="visible"/>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0" dur="500"/>
                                        <p:tgtEl>
                                          <p:spTgt spid="3">
                                            <p:txEl>
                                              <p:pRg st="0" end="0"/>
                                            </p:txEl>
                                          </p:spTgt>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4" dur="500"/>
                                        <p:tgtEl>
                                          <p:spTgt spid="3">
                                            <p:txEl>
                                              <p:pRg st="2" end="2"/>
                                            </p:txEl>
                                          </p:spTgt>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8" dur="500"/>
                                        <p:tgtEl>
                                          <p:spTgt spid="3">
                                            <p:txEl>
                                              <p:pRg st="4" end="4"/>
                                            </p:txEl>
                                          </p:spTgt>
                                        </p:tgtEl>
                                      </p:cBhvr>
                                    </p:animEffect>
                                  </p:childTnLst>
                                </p:cTn>
                              </p:par>
                            </p:childTnLst>
                          </p:cTn>
                        </p:par>
                        <p:par>
                          <p:cTn id="19" fill="hold">
                            <p:stCondLst>
                              <p:cond delay="1500"/>
                            </p:stCondLst>
                            <p:childTnLst>
                              <p:par>
                                <p:cTn id="20" presetID="14" presetClass="entr" presetSubtype="10" fill="hold" grpId="0" nodeType="after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livetradingnews.com/wp-content/uploads/2014/08/Virus-Threats.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27728" y="2132856"/>
            <a:ext cx="1105188" cy="82889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itre 3"/>
          <p:cNvSpPr>
            <a:spLocks noGrp="1"/>
          </p:cNvSpPr>
          <p:nvPr>
            <p:ph type="title"/>
          </p:nvPr>
        </p:nvSpPr>
        <p:spPr>
          <a:xfrm>
            <a:off x="0" y="-27384"/>
            <a:ext cx="9144000" cy="636393"/>
          </a:xfrm>
          <a:gradFill flip="none" rotWithShape="1">
            <a:gsLst>
              <a:gs pos="2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90000"/>
          </a:bodyPr>
          <a:lstStyle/>
          <a:p>
            <a:pPr algn="ctr"/>
            <a:r>
              <a:rPr lang="fr-FR" sz="4800" dirty="0">
                <a:solidFill>
                  <a:srgbClr val="002060"/>
                </a:solidFill>
                <a:latin typeface="+mj-lt"/>
                <a:ea typeface="+mj-ea"/>
                <a:cs typeface="Arial" pitchFamily="34" charset="0"/>
              </a:rPr>
              <a:t>Conclusion</a:t>
            </a:r>
            <a:endParaRPr lang="en-US" sz="4800" dirty="0">
              <a:solidFill>
                <a:srgbClr val="002060"/>
              </a:solidFill>
              <a:latin typeface="+mj-lt"/>
              <a:ea typeface="+mj-ea"/>
              <a:cs typeface="Arial" pitchFamily="34" charset="0"/>
            </a:endParaRPr>
          </a:p>
        </p:txBody>
      </p:sp>
      <p:sp>
        <p:nvSpPr>
          <p:cNvPr id="5" name="Espace réservé du contenu 4"/>
          <p:cNvSpPr>
            <a:spLocks noGrp="1"/>
          </p:cNvSpPr>
          <p:nvPr>
            <p:ph idx="1"/>
          </p:nvPr>
        </p:nvSpPr>
        <p:spPr>
          <a:xfrm>
            <a:off x="66688" y="692696"/>
            <a:ext cx="8736970" cy="5607690"/>
          </a:xfrm>
        </p:spPr>
        <p:txBody>
          <a:bodyPr>
            <a:normAutofit/>
          </a:bodyPr>
          <a:lstStyle/>
          <a:p>
            <a:r>
              <a:rPr lang="fr-FR" sz="2000" b="1" kern="0" dirty="0" smtClean="0">
                <a:latin typeface="Arial" pitchFamily="34" charset="0"/>
                <a:cs typeface="Arial" pitchFamily="34" charset="0"/>
              </a:rPr>
              <a:t>Les </a:t>
            </a:r>
            <a:r>
              <a:rPr lang="fr-FR" sz="2000" b="1" kern="0" dirty="0">
                <a:latin typeface="Arial" pitchFamily="34" charset="0"/>
                <a:cs typeface="Arial" pitchFamily="34" charset="0"/>
              </a:rPr>
              <a:t>entreprises sont totalement dépendantes de leur SI</a:t>
            </a:r>
          </a:p>
          <a:p>
            <a:r>
              <a:rPr lang="fr-FR" sz="2000" b="1" kern="0" dirty="0" smtClean="0">
                <a:latin typeface="Arial" pitchFamily="34" charset="0"/>
                <a:cs typeface="Arial" pitchFamily="34" charset="0"/>
              </a:rPr>
              <a:t>Il n’y a plus de frontière entre informatique personnelle et professionnelle =&gt; perméabilité aux risques</a:t>
            </a:r>
          </a:p>
          <a:p>
            <a:r>
              <a:rPr lang="fr-FR" sz="2000" b="1" kern="0" dirty="0" smtClean="0">
                <a:latin typeface="Arial" pitchFamily="34" charset="0"/>
                <a:cs typeface="Arial" pitchFamily="34" charset="0"/>
              </a:rPr>
              <a:t>Les </a:t>
            </a:r>
            <a:r>
              <a:rPr lang="fr-FR" sz="2000" b="1" kern="0" dirty="0">
                <a:latin typeface="Arial" pitchFamily="34" charset="0"/>
                <a:cs typeface="Arial" pitchFamily="34" charset="0"/>
              </a:rPr>
              <a:t>menaces sont toujours plus nombreuses, plus variées, plus sophistiquées et bénéficient de plus en plus de moyens</a:t>
            </a:r>
            <a:endParaRPr lang="fr-FR" sz="2000" b="1" dirty="0" smtClean="0">
              <a:latin typeface="Arial" pitchFamily="34" charset="0"/>
              <a:cs typeface="Arial" pitchFamily="34" charset="0"/>
            </a:endParaRPr>
          </a:p>
          <a:p>
            <a:r>
              <a:rPr lang="fr-FR" sz="2000" b="1" dirty="0" smtClean="0">
                <a:latin typeface="Arial" pitchFamily="34" charset="0"/>
                <a:cs typeface="Arial" pitchFamily="34" charset="0"/>
              </a:rPr>
              <a:t>Chaque nouveauté est une vulnérabilité</a:t>
            </a:r>
          </a:p>
          <a:p>
            <a:r>
              <a:rPr lang="fr-FR" sz="2000" b="1" dirty="0">
                <a:latin typeface="Arial" pitchFamily="34" charset="0"/>
                <a:cs typeface="Arial" pitchFamily="34" charset="0"/>
              </a:rPr>
              <a:t>Le RSSI a un rôle primordial, complexe, transversal, et de plus en plus </a:t>
            </a:r>
            <a:r>
              <a:rPr lang="fr-FR" sz="2000" b="1" dirty="0" smtClean="0">
                <a:latin typeface="Arial" pitchFamily="34" charset="0"/>
                <a:cs typeface="Arial" pitchFamily="34" charset="0"/>
              </a:rPr>
              <a:t>flou</a:t>
            </a:r>
            <a:endParaRPr lang="fr-FR" sz="2000" b="1" dirty="0">
              <a:latin typeface="Arial" pitchFamily="34" charset="0"/>
              <a:cs typeface="Arial" pitchFamily="34" charset="0"/>
            </a:endParaRPr>
          </a:p>
          <a:p>
            <a:r>
              <a:rPr lang="fr-FR" sz="2000" b="1" dirty="0" smtClean="0">
                <a:latin typeface="Arial" pitchFamily="34" charset="0"/>
                <a:cs typeface="Arial" pitchFamily="34" charset="0"/>
              </a:rPr>
              <a:t>L’externalisation </a:t>
            </a:r>
            <a:r>
              <a:rPr lang="fr-FR" sz="2000" b="1" dirty="0">
                <a:latin typeface="Arial" pitchFamily="34" charset="0"/>
                <a:cs typeface="Arial" pitchFamily="34" charset="0"/>
              </a:rPr>
              <a:t>des ressources ou des données n’entraîne pas une externalisation du </a:t>
            </a:r>
            <a:r>
              <a:rPr lang="fr-FR" sz="2000" b="1" dirty="0" smtClean="0">
                <a:latin typeface="Arial" pitchFamily="34" charset="0"/>
                <a:cs typeface="Arial" pitchFamily="34" charset="0"/>
              </a:rPr>
              <a:t>risque</a:t>
            </a:r>
            <a:endParaRPr lang="fr-FR" sz="2000" b="1" dirty="0">
              <a:latin typeface="Arial" pitchFamily="34" charset="0"/>
              <a:cs typeface="Arial" pitchFamily="34" charset="0"/>
            </a:endParaRPr>
          </a:p>
          <a:p>
            <a:r>
              <a:rPr lang="fr-FR" sz="2000" b="1" dirty="0" smtClean="0">
                <a:latin typeface="Arial" pitchFamily="34" charset="0"/>
                <a:cs typeface="Arial" pitchFamily="34" charset="0"/>
              </a:rPr>
              <a:t>La </a:t>
            </a:r>
            <a:r>
              <a:rPr lang="fr-FR" sz="2000" b="1" dirty="0">
                <a:latin typeface="Arial" pitchFamily="34" charset="0"/>
                <a:cs typeface="Arial" pitchFamily="34" charset="0"/>
              </a:rPr>
              <a:t>sensibilisation des utilisateurs est fondamentale : </a:t>
            </a:r>
            <a:r>
              <a:rPr lang="fr-FR" sz="2000" b="1" dirty="0" smtClean="0">
                <a:latin typeface="Arial" pitchFamily="34" charset="0"/>
                <a:cs typeface="Arial" pitchFamily="34" charset="0"/>
              </a:rPr>
              <a:t/>
            </a:r>
            <a:br>
              <a:rPr lang="fr-FR" sz="2000" b="1" dirty="0" smtClean="0">
                <a:latin typeface="Arial" pitchFamily="34" charset="0"/>
                <a:cs typeface="Arial" pitchFamily="34" charset="0"/>
              </a:rPr>
            </a:br>
            <a:r>
              <a:rPr lang="fr-FR" sz="2000" b="1" dirty="0" smtClean="0">
                <a:latin typeface="Arial" pitchFamily="34" charset="0"/>
                <a:cs typeface="Arial" pitchFamily="34" charset="0"/>
              </a:rPr>
              <a:t>l’humain </a:t>
            </a:r>
            <a:r>
              <a:rPr lang="fr-FR" sz="2000" b="1" dirty="0">
                <a:latin typeface="Arial" pitchFamily="34" charset="0"/>
                <a:cs typeface="Arial" pitchFamily="34" charset="0"/>
              </a:rPr>
              <a:t>ne doit pas être considéré comme le maillon faible !</a:t>
            </a:r>
          </a:p>
          <a:p>
            <a:pPr marL="0" indent="0" algn="ctr">
              <a:buNone/>
            </a:pPr>
            <a:r>
              <a:rPr lang="fr-FR" sz="2400" b="1" i="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La </a:t>
            </a:r>
            <a:r>
              <a:rPr lang="fr-FR" sz="2400" b="1" i="1" dirty="0">
                <a:solidFill>
                  <a:srgbClr val="FF0000"/>
                </a:solidFill>
                <a:effectLst>
                  <a:outerShdw blurRad="38100" dist="38100" dir="2700000" algn="tl">
                    <a:srgbClr val="000000">
                      <a:alpha val="43137"/>
                    </a:srgbClr>
                  </a:outerShdw>
                </a:effectLst>
                <a:latin typeface="Arial" pitchFamily="34" charset="0"/>
                <a:cs typeface="Arial" pitchFamily="34" charset="0"/>
              </a:rPr>
              <a:t>garantie à 100% n’existe </a:t>
            </a:r>
            <a:r>
              <a:rPr lang="fr-FR" sz="2400" b="1" i="1" dirty="0" smtClean="0">
                <a:solidFill>
                  <a:srgbClr val="FF0000"/>
                </a:solidFill>
                <a:effectLst>
                  <a:outerShdw blurRad="38100" dist="38100" dir="2700000" algn="tl">
                    <a:srgbClr val="000000">
                      <a:alpha val="43137"/>
                    </a:srgbClr>
                  </a:outerShdw>
                </a:effectLst>
                <a:latin typeface="Arial" pitchFamily="34" charset="0"/>
                <a:cs typeface="Arial" pitchFamily="34" charset="0"/>
              </a:rPr>
              <a:t>pas</a:t>
            </a:r>
            <a:endParaRPr lang="fr-FR" sz="2000" b="1" dirty="0" smtClean="0">
              <a:solidFill>
                <a:srgbClr val="FF0000"/>
              </a:solidFill>
              <a:latin typeface="Arial" pitchFamily="34" charset="0"/>
              <a:cs typeface="Arial" pitchFamily="34" charset="0"/>
            </a:endParaRPr>
          </a:p>
        </p:txBody>
      </p:sp>
      <p:sp>
        <p:nvSpPr>
          <p:cNvPr id="7" name="Espace réservé du pied de page 6"/>
          <p:cNvSpPr>
            <a:spLocks noGrp="1"/>
          </p:cNvSpPr>
          <p:nvPr>
            <p:ph type="ftr" sz="quarter" idx="11"/>
          </p:nvPr>
        </p:nvSpPr>
        <p:spPr/>
        <p:txBody>
          <a:bodyPr/>
          <a:lstStyle/>
          <a:p>
            <a:r>
              <a:rPr lang="fr-FR" smtClean="0"/>
              <a:t>Enjeux Sécurité du SI</a:t>
            </a:r>
            <a:endParaRPr lang="en-US" dirty="0"/>
          </a:p>
        </p:txBody>
      </p:sp>
      <p:pic>
        <p:nvPicPr>
          <p:cNvPr id="10" name="Picture 4" descr="http://www.uhasselt.be/images/faculteiten/bew/mis.jpe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827368" y="776383"/>
            <a:ext cx="1105548" cy="82916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ZoneTexte 8"/>
          <p:cNvSpPr txBox="1"/>
          <p:nvPr/>
        </p:nvSpPr>
        <p:spPr>
          <a:xfrm>
            <a:off x="1007604" y="5775429"/>
            <a:ext cx="7128792" cy="52322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4"/>
          </a:lnRef>
          <a:fillRef idx="2">
            <a:schemeClr val="accent4"/>
          </a:fillRef>
          <a:effectRef idx="1">
            <a:schemeClr val="accent4"/>
          </a:effectRef>
          <a:fontRef idx="minor">
            <a:schemeClr val="dk1"/>
          </a:fontRef>
        </p:style>
        <p:txBody>
          <a:bodyPr wrap="square" rtlCol="0">
            <a:spAutoFit/>
          </a:bodyPr>
          <a:lstStyle/>
          <a:p>
            <a:pPr marL="0" lvl="1" algn="ctr"/>
            <a:r>
              <a:rPr lang="fr-FR" sz="2800" b="1" i="1" dirty="0" smtClean="0">
                <a:solidFill>
                  <a:schemeClr val="accent2">
                    <a:lumMod val="75000"/>
                  </a:schemeClr>
                </a:solidFill>
                <a:latin typeface="Arial" pitchFamily="34" charset="0"/>
                <a:cs typeface="Arial" pitchFamily="34" charset="0"/>
              </a:rPr>
              <a:t>La sécurité est l’affaire de tous !</a:t>
            </a:r>
            <a:endParaRPr lang="fr-FR" sz="2800" b="1" dirty="0" smtClean="0">
              <a:solidFill>
                <a:schemeClr val="accent2">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486683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par>
                          <p:cTn id="20" fill="hold">
                            <p:stCondLst>
                              <p:cond delay="0"/>
                            </p:stCondLst>
                            <p:childTnLst>
                              <p:par>
                                <p:cTn id="21" presetID="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Titre 1"/>
          <p:cNvSpPr>
            <a:spLocks noGrp="1"/>
          </p:cNvSpPr>
          <p:nvPr>
            <p:ph type="title" idx="4294967295"/>
          </p:nvPr>
        </p:nvSpPr>
        <p:spPr>
          <a:xfrm>
            <a:off x="0" y="0"/>
            <a:ext cx="9144000" cy="692150"/>
          </a:xfrm>
        </p:spPr>
        <p:txBody>
          <a:bodyPr vert="horz" lIns="91440" tIns="45720" rIns="91440" bIns="45720" rtlCol="0" anchor="t">
            <a:noAutofit/>
          </a:bodyPr>
          <a:lstStyle/>
          <a:p>
            <a:pPr algn="ctr"/>
            <a:r>
              <a:rPr lang="fr-FR" altLang="fr-FR" sz="4800" dirty="0" smtClean="0">
                <a:solidFill>
                  <a:srgbClr val="0070C0"/>
                </a:solidFill>
                <a:cs typeface="Arial" pitchFamily="34" charset="0"/>
              </a:rPr>
              <a:t>Conclusion</a:t>
            </a:r>
            <a:endParaRPr lang="fr-FR" altLang="fr-FR" sz="4800" dirty="0">
              <a:solidFill>
                <a:srgbClr val="0070C0"/>
              </a:solidFill>
              <a:cs typeface="Arial" pitchFamily="34" charset="0"/>
            </a:endParaRPr>
          </a:p>
        </p:txBody>
      </p:sp>
      <p:sp>
        <p:nvSpPr>
          <p:cNvPr id="3" name="Espace réservé du contenu 2"/>
          <p:cNvSpPr>
            <a:spLocks noGrp="1"/>
          </p:cNvSpPr>
          <p:nvPr>
            <p:ph idx="4294967295"/>
          </p:nvPr>
        </p:nvSpPr>
        <p:spPr>
          <a:xfrm>
            <a:off x="0" y="765175"/>
            <a:ext cx="8985250" cy="5832475"/>
          </a:xfrm>
        </p:spPr>
        <p:txBody>
          <a:bodyPr>
            <a:normAutofit/>
          </a:bodyPr>
          <a:lstStyle/>
          <a:p>
            <a:pPr>
              <a:buFont typeface="Wingdings" panose="05000000000000000000" pitchFamily="2" charset="2"/>
              <a:buChar char="v"/>
              <a:defRPr/>
            </a:pPr>
            <a:r>
              <a:rPr lang="fr-FR" sz="2200" dirty="0" smtClean="0">
                <a:latin typeface="+mj-lt"/>
              </a:rPr>
              <a:t>Déterminer </a:t>
            </a:r>
            <a:r>
              <a:rPr lang="fr-FR" sz="2200" dirty="0">
                <a:latin typeface="+mj-lt"/>
              </a:rPr>
              <a:t>et maintenir une organisation </a:t>
            </a:r>
            <a:r>
              <a:rPr lang="fr-FR" sz="2200" dirty="0" smtClean="0">
                <a:latin typeface="+mj-lt"/>
              </a:rPr>
              <a:t>relatives </a:t>
            </a:r>
            <a:r>
              <a:rPr lang="fr-FR" sz="2200" dirty="0">
                <a:latin typeface="+mj-lt"/>
              </a:rPr>
              <a:t>au processus de gestion du </a:t>
            </a:r>
            <a:r>
              <a:rPr lang="fr-FR" sz="2200" dirty="0" smtClean="0">
                <a:latin typeface="+mj-lt"/>
              </a:rPr>
              <a:t>risque </a:t>
            </a:r>
          </a:p>
          <a:p>
            <a:pPr>
              <a:buFont typeface="Wingdings" panose="05000000000000000000" pitchFamily="2" charset="2"/>
              <a:buChar char="v"/>
              <a:defRPr/>
            </a:pPr>
            <a:r>
              <a:rPr lang="fr-FR" sz="2200" dirty="0" smtClean="0">
                <a:latin typeface="+mj-lt"/>
              </a:rPr>
              <a:t>Identifier </a:t>
            </a:r>
            <a:r>
              <a:rPr lang="fr-FR" sz="2200" dirty="0">
                <a:latin typeface="+mj-lt"/>
              </a:rPr>
              <a:t>des </a:t>
            </a:r>
            <a:r>
              <a:rPr lang="fr-FR" sz="2200" dirty="0" smtClean="0">
                <a:latin typeface="+mj-lt"/>
              </a:rPr>
              <a:t>responsabilités (RSSI, RPCA, DPO, CISO, </a:t>
            </a:r>
            <a:r>
              <a:rPr lang="fr-FR" sz="2200" dirty="0" err="1" smtClean="0">
                <a:latin typeface="+mj-lt"/>
              </a:rPr>
              <a:t>CySE</a:t>
            </a:r>
            <a:r>
              <a:rPr lang="fr-FR" sz="2200" dirty="0" smtClean="0">
                <a:latin typeface="+mj-lt"/>
              </a:rPr>
              <a:t>…)</a:t>
            </a:r>
          </a:p>
          <a:p>
            <a:pPr>
              <a:buFont typeface="Wingdings" panose="05000000000000000000" pitchFamily="2" charset="2"/>
              <a:buChar char="v"/>
              <a:defRPr/>
            </a:pPr>
            <a:r>
              <a:rPr lang="fr-FR" sz="2200" dirty="0" smtClean="0">
                <a:latin typeface="+mj-lt"/>
              </a:rPr>
              <a:t>Disposer d’un PCA/PRA et le maintenir en condition opérationnelle</a:t>
            </a:r>
          </a:p>
          <a:p>
            <a:pPr>
              <a:buFont typeface="Wingdings" panose="05000000000000000000" pitchFamily="2" charset="2"/>
              <a:buChar char="v"/>
              <a:defRPr/>
            </a:pPr>
            <a:r>
              <a:rPr lang="fr-FR" sz="2200" dirty="0" smtClean="0">
                <a:latin typeface="+mj-lt"/>
              </a:rPr>
              <a:t>Mettre en place une politique de gestion et de prévention de la fuite d’information</a:t>
            </a:r>
          </a:p>
          <a:p>
            <a:pPr>
              <a:buFont typeface="Wingdings" panose="05000000000000000000" pitchFamily="2" charset="2"/>
              <a:buChar char="v"/>
              <a:defRPr/>
            </a:pPr>
            <a:r>
              <a:rPr lang="fr-FR" sz="2200" dirty="0" smtClean="0">
                <a:latin typeface="+mj-lt"/>
              </a:rPr>
              <a:t>Créer </a:t>
            </a:r>
            <a:r>
              <a:rPr lang="fr-FR" sz="2200" dirty="0">
                <a:latin typeface="+mj-lt"/>
              </a:rPr>
              <a:t>un centre de commandement des </a:t>
            </a:r>
            <a:r>
              <a:rPr lang="fr-FR" sz="2200" dirty="0" smtClean="0">
                <a:latin typeface="+mj-lt"/>
              </a:rPr>
              <a:t>incidents cyber</a:t>
            </a:r>
            <a:endParaRPr lang="fr-FR" sz="2200" dirty="0">
              <a:latin typeface="+mj-lt"/>
            </a:endParaRPr>
          </a:p>
          <a:p>
            <a:pPr>
              <a:buFont typeface="Wingdings" panose="05000000000000000000" pitchFamily="2" charset="2"/>
              <a:buChar char="v"/>
              <a:defRPr/>
            </a:pPr>
            <a:r>
              <a:rPr lang="fr-FR" sz="2200" dirty="0" smtClean="0">
                <a:latin typeface="+mj-lt"/>
              </a:rPr>
              <a:t>Implanter </a:t>
            </a:r>
            <a:r>
              <a:rPr lang="fr-FR" sz="2200" dirty="0">
                <a:latin typeface="+mj-lt"/>
              </a:rPr>
              <a:t>une cellule de </a:t>
            </a:r>
            <a:r>
              <a:rPr lang="fr-FR" sz="2200" dirty="0" err="1" smtClean="0">
                <a:latin typeface="+mj-lt"/>
              </a:rPr>
              <a:t>GdC</a:t>
            </a:r>
            <a:r>
              <a:rPr lang="fr-FR" sz="2200" dirty="0" smtClean="0">
                <a:latin typeface="+mj-lt"/>
              </a:rPr>
              <a:t> au sein de votre organisation</a:t>
            </a:r>
          </a:p>
          <a:p>
            <a:pPr>
              <a:buFont typeface="Wingdings" panose="05000000000000000000" pitchFamily="2" charset="2"/>
              <a:buChar char="v"/>
              <a:defRPr/>
            </a:pPr>
            <a:r>
              <a:rPr lang="fr-FR" sz="2200" dirty="0" smtClean="0">
                <a:latin typeface="+mj-lt"/>
              </a:rPr>
              <a:t>Maintenir à jour </a:t>
            </a:r>
            <a:r>
              <a:rPr lang="fr-FR" sz="2200" u="sng" dirty="0" smtClean="0">
                <a:latin typeface="+mj-lt"/>
              </a:rPr>
              <a:t>tous</a:t>
            </a:r>
            <a:r>
              <a:rPr lang="fr-FR" sz="2200" dirty="0" smtClean="0">
                <a:latin typeface="+mj-lt"/>
              </a:rPr>
              <a:t> vos </a:t>
            </a:r>
            <a:r>
              <a:rPr lang="fr-FR" sz="2200" dirty="0">
                <a:latin typeface="+mj-lt"/>
              </a:rPr>
              <a:t>systèmes </a:t>
            </a:r>
            <a:r>
              <a:rPr lang="fr-FR" sz="2200" dirty="0" smtClean="0">
                <a:latin typeface="+mj-lt"/>
              </a:rPr>
              <a:t>de protection et vos machines dans votre entreprise</a:t>
            </a:r>
          </a:p>
          <a:p>
            <a:pPr>
              <a:buFont typeface="Wingdings" panose="05000000000000000000" pitchFamily="2" charset="2"/>
              <a:buChar char="v"/>
              <a:defRPr/>
            </a:pPr>
            <a:r>
              <a:rPr lang="fr-FR" sz="2200" dirty="0" smtClean="0">
                <a:latin typeface="+mj-lt"/>
              </a:rPr>
              <a:t>ESF : Eduquer , Former , Sensibiliser</a:t>
            </a:r>
          </a:p>
          <a:p>
            <a:pPr>
              <a:buFont typeface="Wingdings" panose="05000000000000000000" pitchFamily="2" charset="2"/>
              <a:buChar char="v"/>
              <a:defRPr/>
            </a:pPr>
            <a:r>
              <a:rPr lang="fr-FR" sz="2200" dirty="0" smtClean="0">
                <a:latin typeface="+mj-lt"/>
              </a:rPr>
              <a:t>Traiter les aspects juridiques</a:t>
            </a:r>
            <a:endParaRPr lang="fr-FR" sz="2200" dirty="0">
              <a:latin typeface="+mj-lt"/>
            </a:endParaRPr>
          </a:p>
          <a:p>
            <a:pPr>
              <a:buFont typeface="Wingdings" panose="05000000000000000000" pitchFamily="2" charset="2"/>
              <a:buChar char="v"/>
              <a:defRPr/>
            </a:pPr>
            <a:r>
              <a:rPr lang="fr-FR" sz="2200" dirty="0" smtClean="0">
                <a:latin typeface="+mj-lt"/>
              </a:rPr>
              <a:t>Impliquer tous vos collaborateurs </a:t>
            </a:r>
            <a:endParaRPr lang="fr-FR" sz="2200" dirty="0">
              <a:latin typeface="+mj-lt"/>
            </a:endParaRPr>
          </a:p>
          <a:p>
            <a:pPr marL="457200" indent="-457200">
              <a:buFont typeface="+mj-lt"/>
              <a:buAutoNum type="arabicPeriod"/>
              <a:defRPr/>
            </a:pPr>
            <a:endParaRPr lang="fr-FR" sz="2200" dirty="0" smtClean="0">
              <a:latin typeface="+mj-lt"/>
            </a:endParaRPr>
          </a:p>
          <a:p>
            <a:pPr marL="457200" indent="-457200">
              <a:buFont typeface="+mj-lt"/>
              <a:buAutoNum type="arabicPeriod"/>
              <a:defRPr/>
            </a:pPr>
            <a:endParaRPr lang="fr-FR" sz="2200" dirty="0" smtClean="0">
              <a:latin typeface="+mj-lt"/>
            </a:endParaRPr>
          </a:p>
          <a:p>
            <a:pPr marL="457200" indent="-457200">
              <a:buFont typeface="+mj-lt"/>
              <a:buAutoNum type="arabicPeriod"/>
              <a:defRPr/>
            </a:pPr>
            <a:endParaRPr lang="fr-FR" sz="2200" dirty="0" smtClean="0">
              <a:latin typeface="+mj-lt"/>
            </a:endParaRPr>
          </a:p>
          <a:p>
            <a:pPr>
              <a:defRPr/>
            </a:pPr>
            <a:endParaRPr lang="fr-FR" sz="2000" dirty="0"/>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9688" y="4797152"/>
            <a:ext cx="2562225" cy="1790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re 3"/>
          <p:cNvSpPr txBox="1">
            <a:spLocks/>
          </p:cNvSpPr>
          <p:nvPr/>
        </p:nvSpPr>
        <p:spPr>
          <a:xfrm>
            <a:off x="0" y="-27384"/>
            <a:ext cx="9144000" cy="792559"/>
          </a:xfrm>
          <a:prstGeom prst="rect">
            <a:avLst/>
          </a:prstGeom>
          <a:gradFill flip="none" rotWithShape="1">
            <a:gsLst>
              <a:gs pos="21000">
                <a:schemeClr val="bg1">
                  <a:lumMod val="85000"/>
                </a:schemeClr>
              </a:gs>
              <a:gs pos="100000">
                <a:schemeClr val="bg1"/>
              </a:gs>
            </a:gsLst>
            <a:lin ang="5400000" scaled="1"/>
            <a:tileRect/>
          </a:gradFill>
          <a:ln w="15875" cap="rnd"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lnSpcReduction="10000"/>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fr-FR" sz="4800" dirty="0" smtClean="0">
                <a:solidFill>
                  <a:srgbClr val="002060"/>
                </a:solidFill>
                <a:latin typeface="+mj-lt"/>
                <a:ea typeface="+mj-ea"/>
                <a:cs typeface="Arial" pitchFamily="34" charset="0"/>
              </a:rPr>
              <a:t>Conclusion</a:t>
            </a:r>
            <a:endParaRPr lang="en-US" sz="4800" dirty="0">
              <a:solidFill>
                <a:srgbClr val="002060"/>
              </a:solidFill>
              <a:latin typeface="+mj-lt"/>
              <a:ea typeface="+mj-ea"/>
              <a:cs typeface="Arial" pitchFamily="34" charset="0"/>
            </a:endParaRPr>
          </a:p>
        </p:txBody>
      </p:sp>
    </p:spTree>
    <p:extLst>
      <p:ext uri="{BB962C8B-B14F-4D97-AF65-F5344CB8AC3E}">
        <p14:creationId xmlns:p14="http://schemas.microsoft.com/office/powerpoint/2010/main" val="379208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6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3" dur="500"/>
                                        <p:tgtEl>
                                          <p:spTgt spid="3">
                                            <p:txEl>
                                              <p:pRg st="0" end="0"/>
                                            </p:txEl>
                                          </p:spTgt>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p:cTn id="1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9" dur="500"/>
                                        <p:tgtEl>
                                          <p:spTgt spid="3">
                                            <p:txEl>
                                              <p:pRg st="1" end="1"/>
                                            </p:txEl>
                                          </p:spTgt>
                                        </p:tgtEl>
                                      </p:cBhvr>
                                    </p:animEffect>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4"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5" dur="500"/>
                                        <p:tgtEl>
                                          <p:spTgt spid="3">
                                            <p:txEl>
                                              <p:pRg st="2" end="2"/>
                                            </p:txEl>
                                          </p:spTgt>
                                        </p:tgtEl>
                                      </p:cBhvr>
                                    </p:animEffect>
                                  </p:childTnLst>
                                </p:cTn>
                              </p:par>
                            </p:childTnLst>
                          </p:cTn>
                        </p:par>
                        <p:par>
                          <p:cTn id="26" fill="hold">
                            <p:stCondLst>
                              <p:cond delay="1500"/>
                            </p:stCondLst>
                            <p:childTnLst>
                              <p:par>
                                <p:cTn id="27" presetID="53" presetClass="entr" presetSubtype="16" fill="hold" grpId="0"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p:cTn id="29"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1" dur="500"/>
                                        <p:tgtEl>
                                          <p:spTgt spid="3">
                                            <p:txEl>
                                              <p:pRg st="3" end="3"/>
                                            </p:txEl>
                                          </p:spTgt>
                                        </p:tgtEl>
                                      </p:cBhvr>
                                    </p:animEffect>
                                  </p:childTnLst>
                                </p:cTn>
                              </p:par>
                            </p:childTnLst>
                          </p:cTn>
                        </p:par>
                        <p:par>
                          <p:cTn id="32" fill="hold">
                            <p:stCondLst>
                              <p:cond delay="2000"/>
                            </p:stCondLst>
                            <p:childTnLst>
                              <p:par>
                                <p:cTn id="33" presetID="53" presetClass="entr" presetSubtype="16" fill="hold" grpId="0" nodeType="after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par>
                          <p:cTn id="38" fill="hold">
                            <p:stCondLst>
                              <p:cond delay="2500"/>
                            </p:stCondLst>
                            <p:childTnLst>
                              <p:par>
                                <p:cTn id="39" presetID="53" presetClass="entr" presetSubtype="16" fill="hold" grpId="0" nodeType="after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p:cTn id="41"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3" dur="500"/>
                                        <p:tgtEl>
                                          <p:spTgt spid="3">
                                            <p:txEl>
                                              <p:pRg st="5" end="5"/>
                                            </p:txEl>
                                          </p:spTgt>
                                        </p:tgtEl>
                                      </p:cBhvr>
                                    </p:animEffect>
                                  </p:childTnLst>
                                </p:cTn>
                              </p:par>
                            </p:childTnLst>
                          </p:cTn>
                        </p:par>
                        <p:par>
                          <p:cTn id="44" fill="hold">
                            <p:stCondLst>
                              <p:cond delay="3000"/>
                            </p:stCondLst>
                            <p:childTnLst>
                              <p:par>
                                <p:cTn id="45" presetID="53" presetClass="entr" presetSubtype="16" fill="hold" grpId="0" nodeType="after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p:cTn id="47"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9" dur="500"/>
                                        <p:tgtEl>
                                          <p:spTgt spid="3">
                                            <p:txEl>
                                              <p:pRg st="6" end="6"/>
                                            </p:txEl>
                                          </p:spTgt>
                                        </p:tgtEl>
                                      </p:cBhvr>
                                    </p:animEffect>
                                  </p:childTnLst>
                                </p:cTn>
                              </p:par>
                            </p:childTnLst>
                          </p:cTn>
                        </p:par>
                        <p:par>
                          <p:cTn id="50" fill="hold">
                            <p:stCondLst>
                              <p:cond delay="3500"/>
                            </p:stCondLst>
                            <p:childTnLst>
                              <p:par>
                                <p:cTn id="51" presetID="53" presetClass="entr" presetSubtype="16" fill="hold" grpId="0" nodeType="after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p:cTn id="53"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4"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5" dur="500"/>
                                        <p:tgtEl>
                                          <p:spTgt spid="3">
                                            <p:txEl>
                                              <p:pRg st="7" end="7"/>
                                            </p:txEl>
                                          </p:spTgt>
                                        </p:tgtEl>
                                      </p:cBhvr>
                                    </p:animEffect>
                                  </p:childTnLst>
                                </p:cTn>
                              </p:par>
                            </p:childTnLst>
                          </p:cTn>
                        </p:par>
                        <p:par>
                          <p:cTn id="56" fill="hold">
                            <p:stCondLst>
                              <p:cond delay="4000"/>
                            </p:stCondLst>
                            <p:childTnLst>
                              <p:par>
                                <p:cTn id="57" presetID="53" presetClass="entr" presetSubtype="16" fill="hold" grpId="0" nodeType="after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 calcmode="lin" valueType="num">
                                      <p:cBhvr>
                                        <p:cTn id="59"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0"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61" dur="500"/>
                                        <p:tgtEl>
                                          <p:spTgt spid="3">
                                            <p:txEl>
                                              <p:pRg st="8" end="8"/>
                                            </p:txEl>
                                          </p:spTgt>
                                        </p:tgtEl>
                                      </p:cBhvr>
                                    </p:animEffect>
                                  </p:childTnLst>
                                </p:cTn>
                              </p:par>
                            </p:childTnLst>
                          </p:cTn>
                        </p:par>
                        <p:par>
                          <p:cTn id="62" fill="hold">
                            <p:stCondLst>
                              <p:cond delay="4500"/>
                            </p:stCondLst>
                            <p:childTnLst>
                              <p:par>
                                <p:cTn id="63" presetID="53" presetClass="entr" presetSubtype="16" fill="hold" grpId="0" nodeType="after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 calcmode="lin" valueType="num">
                                      <p:cBhvr>
                                        <p:cTn id="65"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6"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6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descr="C:\dossier travail\manuel_ecolo_Page_21_Image_0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38" y="1341438"/>
            <a:ext cx="2846387" cy="344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ZoneTexte 3"/>
          <p:cNvSpPr txBox="1"/>
          <p:nvPr/>
        </p:nvSpPr>
        <p:spPr>
          <a:xfrm>
            <a:off x="1475656" y="2852936"/>
            <a:ext cx="2927662" cy="892453"/>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eaLnBrk="1" hangingPunct="1">
              <a:defRPr/>
            </a:pPr>
            <a:r>
              <a:rPr lang="fr-FR" sz="4000" b="1" dirty="0">
                <a:solidFill>
                  <a:srgbClr val="FFFFFF"/>
                </a:solidFill>
                <a:latin typeface="Arial Narrow" pitchFamily="34" charset="0"/>
              </a:rPr>
              <a:t>Questions ?</a:t>
            </a:r>
          </a:p>
        </p:txBody>
      </p:sp>
      <p:sp>
        <p:nvSpPr>
          <p:cNvPr id="6" name="Titre 3"/>
          <p:cNvSpPr txBox="1">
            <a:spLocks/>
          </p:cNvSpPr>
          <p:nvPr/>
        </p:nvSpPr>
        <p:spPr>
          <a:xfrm>
            <a:off x="0" y="-27384"/>
            <a:ext cx="9144000" cy="854968"/>
          </a:xfrm>
          <a:prstGeom prst="rect">
            <a:avLst/>
          </a:prstGeom>
          <a:gradFill flip="none" rotWithShape="1">
            <a:gsLst>
              <a:gs pos="21000">
                <a:schemeClr val="bg1">
                  <a:lumMod val="85000"/>
                </a:schemeClr>
              </a:gs>
              <a:gs pos="100000">
                <a:schemeClr val="bg1"/>
              </a:gs>
            </a:gsLst>
            <a:lin ang="5400000" scaled="1"/>
            <a:tileRect/>
          </a:gradFill>
          <a:ln w="15875" cap="rnd"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fr-FR" sz="4800" dirty="0" smtClean="0">
                <a:solidFill>
                  <a:srgbClr val="002060"/>
                </a:solidFill>
                <a:latin typeface="+mj-lt"/>
                <a:ea typeface="+mj-ea"/>
                <a:cs typeface="Arial" pitchFamily="34" charset="0"/>
              </a:rPr>
              <a:t>Q/R</a:t>
            </a:r>
            <a:endParaRPr lang="en-US" sz="4800" dirty="0">
              <a:solidFill>
                <a:srgbClr val="002060"/>
              </a:solidFill>
              <a:latin typeface="+mj-lt"/>
              <a:ea typeface="+mj-ea"/>
              <a:cs typeface="Arial" pitchFamily="34"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erspector Rolling Drum" descr="PERF4A5.tmp" hidden="1"/>
          <p:cNvPicPr>
            <a:picLocks/>
          </p:cNvPicPr>
          <p:nvPr>
            <p:custDataLst>
              <p:tags r:id="rId1"/>
            </p:custDataLst>
          </p:nvPr>
        </p:nvPicPr>
        <p:blipFill>
          <a:blip r:embed="rId4" cstate="print">
            <a:lum/>
          </a:blip>
          <a:stretch>
            <a:fillRect/>
          </a:stretch>
        </p:blipFill>
        <p:spPr>
          <a:xfrm>
            <a:off x="27310" y="-587203"/>
            <a:ext cx="10023440" cy="7442472"/>
          </a:xfrm>
          <a:prstGeom prst="rect">
            <a:avLst/>
          </a:prstGeom>
          <a:effectLst/>
        </p:spPr>
      </p:pic>
      <p:sp>
        <p:nvSpPr>
          <p:cNvPr id="4" name="Rectangle 3"/>
          <p:cNvSpPr/>
          <p:nvPr/>
        </p:nvSpPr>
        <p:spPr>
          <a:xfrm>
            <a:off x="449383" y="4509120"/>
            <a:ext cx="8136904" cy="923330"/>
          </a:xfrm>
          <a:prstGeom prst="rect">
            <a:avLst/>
          </a:prstGeom>
        </p:spPr>
        <p:txBody>
          <a:bodyPr wrap="square">
            <a:spAutoFit/>
          </a:bodyPr>
          <a:lstStyle/>
          <a:p>
            <a:pPr marL="315042" indent="-315042" algn="ctr">
              <a:spcBef>
                <a:spcPct val="50000"/>
              </a:spcBef>
              <a:defRPr/>
            </a:pPr>
            <a:r>
              <a:rPr lang="fr-FR" b="1" spc="600" dirty="0" smtClean="0">
                <a:solidFill>
                  <a:schemeClr val="bg1">
                    <a:lumMod val="50000"/>
                  </a:schemeClr>
                </a:solidFill>
                <a:latin typeface="Arial Narrow" panose="020B0606020202030204" pitchFamily="34" charset="0"/>
                <a:cs typeface="Arial" pitchFamily="34" charset="0"/>
              </a:rPr>
              <a:t>M</a:t>
            </a:r>
            <a:r>
              <a:rPr lang="fr-FR" sz="1400" b="1" spc="600" dirty="0" smtClean="0">
                <a:solidFill>
                  <a:schemeClr val="bg1">
                    <a:lumMod val="50000"/>
                  </a:schemeClr>
                </a:solidFill>
                <a:latin typeface="Arial Narrow" panose="020B0606020202030204" pitchFamily="34" charset="0"/>
                <a:cs typeface="Arial" pitchFamily="34" charset="0"/>
              </a:rPr>
              <a:t>ANAGEMENT DE L’</a:t>
            </a:r>
            <a:r>
              <a:rPr lang="fr-FR" b="1" spc="600" dirty="0" smtClean="0">
                <a:solidFill>
                  <a:schemeClr val="bg1">
                    <a:lumMod val="50000"/>
                  </a:schemeClr>
                </a:solidFill>
                <a:latin typeface="Arial Narrow" panose="020B0606020202030204" pitchFamily="34" charset="0"/>
                <a:cs typeface="Arial" pitchFamily="34" charset="0"/>
              </a:rPr>
              <a:t>I</a:t>
            </a:r>
            <a:r>
              <a:rPr lang="fr-FR" sz="1400" b="1" spc="600" dirty="0" smtClean="0">
                <a:solidFill>
                  <a:schemeClr val="bg1">
                    <a:lumMod val="50000"/>
                  </a:schemeClr>
                </a:solidFill>
                <a:latin typeface="Arial Narrow" panose="020B0606020202030204" pitchFamily="34" charset="0"/>
                <a:cs typeface="Arial" pitchFamily="34" charset="0"/>
              </a:rPr>
              <a:t>NFORMATION, </a:t>
            </a:r>
            <a:br>
              <a:rPr lang="fr-FR" sz="1400" b="1" spc="600" dirty="0" smtClean="0">
                <a:solidFill>
                  <a:schemeClr val="bg1">
                    <a:lumMod val="50000"/>
                  </a:schemeClr>
                </a:solidFill>
                <a:latin typeface="Arial Narrow" panose="020B0606020202030204" pitchFamily="34" charset="0"/>
                <a:cs typeface="Arial" pitchFamily="34" charset="0"/>
              </a:rPr>
            </a:br>
            <a:r>
              <a:rPr lang="fr-FR" sz="1400" b="1" spc="600" dirty="0" smtClean="0">
                <a:solidFill>
                  <a:schemeClr val="bg1">
                    <a:lumMod val="50000"/>
                  </a:schemeClr>
                </a:solidFill>
                <a:latin typeface="Arial Narrow" panose="020B0606020202030204" pitchFamily="34" charset="0"/>
                <a:cs typeface="Arial" pitchFamily="34" charset="0"/>
              </a:rPr>
              <a:t>DU </a:t>
            </a:r>
            <a:r>
              <a:rPr lang="fr-FR" b="1" spc="600" dirty="0" smtClean="0">
                <a:solidFill>
                  <a:schemeClr val="bg1">
                    <a:lumMod val="50000"/>
                  </a:schemeClr>
                </a:solidFill>
                <a:latin typeface="Arial Narrow" panose="020B0606020202030204" pitchFamily="34" charset="0"/>
                <a:cs typeface="Arial" pitchFamily="34" charset="0"/>
              </a:rPr>
              <a:t>R</a:t>
            </a:r>
            <a:r>
              <a:rPr lang="fr-FR" sz="1400" b="1" spc="600" dirty="0" smtClean="0">
                <a:solidFill>
                  <a:schemeClr val="bg1">
                    <a:lumMod val="50000"/>
                  </a:schemeClr>
                </a:solidFill>
                <a:latin typeface="Arial Narrow" panose="020B0606020202030204" pitchFamily="34" charset="0"/>
                <a:cs typeface="Arial" pitchFamily="34" charset="0"/>
              </a:rPr>
              <a:t>ISQUE ET DE LA </a:t>
            </a:r>
            <a:br>
              <a:rPr lang="fr-FR" sz="1400" b="1" spc="600" dirty="0" smtClean="0">
                <a:solidFill>
                  <a:schemeClr val="bg1">
                    <a:lumMod val="50000"/>
                  </a:schemeClr>
                </a:solidFill>
                <a:latin typeface="Arial Narrow" panose="020B0606020202030204" pitchFamily="34" charset="0"/>
                <a:cs typeface="Arial" pitchFamily="34" charset="0"/>
              </a:rPr>
            </a:br>
            <a:r>
              <a:rPr lang="fr-FR" b="1" spc="600" dirty="0" smtClean="0">
                <a:solidFill>
                  <a:schemeClr val="bg1">
                    <a:lumMod val="50000"/>
                  </a:schemeClr>
                </a:solidFill>
                <a:latin typeface="Arial Narrow" panose="020B0606020202030204" pitchFamily="34" charset="0"/>
                <a:cs typeface="Arial" pitchFamily="34" charset="0"/>
              </a:rPr>
              <a:t>C</a:t>
            </a:r>
            <a:r>
              <a:rPr lang="fr-FR" sz="1400" b="1" spc="600" dirty="0" smtClean="0">
                <a:solidFill>
                  <a:schemeClr val="bg1">
                    <a:lumMod val="50000"/>
                  </a:schemeClr>
                </a:solidFill>
                <a:latin typeface="Arial Narrow" panose="020B0606020202030204" pitchFamily="34" charset="0"/>
                <a:cs typeface="Arial" pitchFamily="34" charset="0"/>
              </a:rPr>
              <a:t>ONTINUITÉ D’</a:t>
            </a:r>
            <a:r>
              <a:rPr lang="fr-FR" b="1" spc="600" dirty="0" smtClean="0">
                <a:solidFill>
                  <a:schemeClr val="bg1">
                    <a:lumMod val="50000"/>
                  </a:schemeClr>
                </a:solidFill>
                <a:latin typeface="Arial Narrow" panose="020B0606020202030204" pitchFamily="34" charset="0"/>
                <a:cs typeface="Arial" pitchFamily="34" charset="0"/>
              </a:rPr>
              <a:t>A</a:t>
            </a:r>
            <a:r>
              <a:rPr lang="fr-FR" sz="1400" b="1" spc="600" dirty="0" smtClean="0">
                <a:solidFill>
                  <a:schemeClr val="bg1">
                    <a:lumMod val="50000"/>
                  </a:schemeClr>
                </a:solidFill>
                <a:latin typeface="Arial Narrow" panose="020B0606020202030204" pitchFamily="34" charset="0"/>
                <a:cs typeface="Arial" pitchFamily="34" charset="0"/>
              </a:rPr>
              <a:t>CTIVITÉ </a:t>
            </a:r>
          </a:p>
        </p:txBody>
      </p:sp>
      <p:pic>
        <p:nvPicPr>
          <p:cNvPr id="1026" name="Picture 2"/>
          <p:cNvPicPr>
            <a:picLocks noChangeAspect="1" noChangeArrowheads="1"/>
          </p:cNvPicPr>
          <p:nvPr/>
        </p:nvPicPr>
        <p:blipFill>
          <a:blip r:embed="rId5" cstate="print"/>
          <a:srcRect/>
          <a:stretch>
            <a:fillRect/>
          </a:stretch>
        </p:blipFill>
        <p:spPr bwMode="auto">
          <a:xfrm>
            <a:off x="26634" y="1916832"/>
            <a:ext cx="9109334" cy="2016224"/>
          </a:xfrm>
          <a:prstGeom prst="rect">
            <a:avLst/>
          </a:prstGeom>
          <a:noFill/>
          <a:ln w="9525">
            <a:noFill/>
            <a:miter lim="800000"/>
            <a:headEnd/>
            <a:tailEnd/>
          </a:ln>
        </p:spPr>
      </p:pic>
    </p:spTree>
    <p:extLst>
      <p:ext uri="{BB962C8B-B14F-4D97-AF65-F5344CB8AC3E}">
        <p14:creationId xmlns:p14="http://schemas.microsoft.com/office/powerpoint/2010/main" val="3910696328"/>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3"/>
          <p:cNvSpPr txBox="1">
            <a:spLocks/>
          </p:cNvSpPr>
          <p:nvPr/>
        </p:nvSpPr>
        <p:spPr>
          <a:xfrm>
            <a:off x="0" y="-27383"/>
            <a:ext cx="9144000" cy="648072"/>
          </a:xfrm>
          <a:prstGeom prst="rect">
            <a:avLst/>
          </a:prstGeom>
          <a:gradFill flip="none" rotWithShape="1">
            <a:gsLst>
              <a:gs pos="21000">
                <a:schemeClr val="bg1">
                  <a:lumMod val="85000"/>
                </a:schemeClr>
              </a:gs>
              <a:gs pos="100000">
                <a:schemeClr val="bg1"/>
              </a:gs>
            </a:gsLst>
            <a:lin ang="5400000" scaled="1"/>
            <a:tileRect/>
          </a:gradFill>
          <a:ln w="15875" cap="rnd"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endParaRPr lang="en-US" sz="4800" dirty="0">
              <a:solidFill>
                <a:srgbClr val="0070C0"/>
              </a:solidFill>
              <a:latin typeface="+mj-lt"/>
              <a:ea typeface="+mj-ea"/>
              <a:cs typeface="Arial" pitchFamily="34" charset="0"/>
            </a:endParaRPr>
          </a:p>
        </p:txBody>
      </p:sp>
      <p:sp>
        <p:nvSpPr>
          <p:cNvPr id="3" name="Espace réservé du contenu 2"/>
          <p:cNvSpPr>
            <a:spLocks noGrp="1"/>
          </p:cNvSpPr>
          <p:nvPr>
            <p:ph idx="4294967295"/>
          </p:nvPr>
        </p:nvSpPr>
        <p:spPr bwMode="auto">
          <a:xfrm>
            <a:off x="89279" y="3287274"/>
            <a:ext cx="6176143" cy="148166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0" indent="0">
              <a:buNone/>
            </a:pPr>
            <a:r>
              <a:rPr lang="fr-FR" sz="2600" kern="0" dirty="0" smtClean="0">
                <a:solidFill>
                  <a:prstClr val="black"/>
                </a:solidFill>
                <a:latin typeface="+mj-lt"/>
              </a:rPr>
              <a:t>Déviation d’un bateau pour le lancer sur un </a:t>
            </a:r>
            <a:r>
              <a:rPr lang="fr-FR" sz="2600" kern="0" dirty="0">
                <a:solidFill>
                  <a:prstClr val="black"/>
                </a:solidFill>
                <a:latin typeface="+mj-lt"/>
              </a:rPr>
              <a:t>port </a:t>
            </a:r>
            <a:r>
              <a:rPr lang="fr-FR" sz="2600" kern="0" dirty="0" smtClean="0">
                <a:solidFill>
                  <a:prstClr val="black"/>
                </a:solidFill>
                <a:latin typeface="+mj-lt"/>
              </a:rPr>
              <a:t>! </a:t>
            </a:r>
            <a:r>
              <a:rPr lang="fr-FR" kern="0" dirty="0" smtClean="0">
                <a:solidFill>
                  <a:prstClr val="black"/>
                </a:solidFill>
                <a:latin typeface="+mj-lt"/>
              </a:rPr>
              <a:t>Exemple : Méthanier </a:t>
            </a:r>
            <a:r>
              <a:rPr lang="fr-FR" sz="1400" kern="0" dirty="0">
                <a:solidFill>
                  <a:prstClr val="black"/>
                </a:solidFill>
                <a:latin typeface="+mj-lt"/>
              </a:rPr>
              <a:t>(345m Long - 54m large; + grand que Charles De Gaulle- 266000 m3 GNL (= consommation </a:t>
            </a:r>
            <a:r>
              <a:rPr lang="fr-FR" sz="1400" kern="0" dirty="0" smtClean="0">
                <a:solidFill>
                  <a:prstClr val="black"/>
                </a:solidFill>
                <a:latin typeface="+mj-lt"/>
              </a:rPr>
              <a:t>ville de Lyon / </a:t>
            </a:r>
            <a:r>
              <a:rPr lang="fr-FR" sz="1400" kern="0" dirty="0">
                <a:solidFill>
                  <a:prstClr val="black"/>
                </a:solidFill>
                <a:latin typeface="+mj-lt"/>
              </a:rPr>
              <a:t>un </a:t>
            </a:r>
            <a:r>
              <a:rPr lang="fr-FR" sz="1400" kern="0" dirty="0" smtClean="0">
                <a:solidFill>
                  <a:prstClr val="black"/>
                </a:solidFill>
                <a:latin typeface="+mj-lt"/>
              </a:rPr>
              <a:t>an)</a:t>
            </a:r>
            <a:endParaRPr lang="fr-FR" altLang="fr-FR" sz="1600" dirty="0"/>
          </a:p>
        </p:txBody>
      </p:sp>
      <p:sp>
        <p:nvSpPr>
          <p:cNvPr id="12" name="Titre 1"/>
          <p:cNvSpPr>
            <a:spLocks noGrp="1"/>
          </p:cNvSpPr>
          <p:nvPr>
            <p:ph type="title" idx="4294967295"/>
          </p:nvPr>
        </p:nvSpPr>
        <p:spPr>
          <a:xfrm>
            <a:off x="8451" y="21431"/>
            <a:ext cx="9143999" cy="650082"/>
          </a:xfrm>
          <a:noFill/>
          <a:ln w="9525">
            <a:noFill/>
            <a:miter lim="800000"/>
            <a:headEnd/>
            <a:tailEnd/>
          </a:ln>
          <a:effectLst/>
        </p:spPr>
        <p:txBody>
          <a:bodyPr vert="horz" lIns="91440" tIns="45720" rIns="91440" bIns="45720" rtlCol="0" anchor="t">
            <a:normAutofit/>
          </a:bodyPr>
          <a:lstStyle/>
          <a:p>
            <a:pPr marL="457200" indent="-457200" algn="ctr">
              <a:lnSpc>
                <a:spcPct val="90000"/>
              </a:lnSpc>
            </a:pPr>
            <a:r>
              <a:rPr lang="fr-FR" altLang="fr-FR" sz="3200" dirty="0">
                <a:solidFill>
                  <a:srgbClr val="002060"/>
                </a:solidFill>
                <a:cs typeface="Arial" pitchFamily="34" charset="0"/>
              </a:rPr>
              <a:t>Les pires scénarios : et si demain …..</a:t>
            </a: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07188" y="1722398"/>
            <a:ext cx="2141537"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Espace réservé du contenu 2"/>
          <p:cNvSpPr txBox="1">
            <a:spLocks/>
          </p:cNvSpPr>
          <p:nvPr/>
        </p:nvSpPr>
        <p:spPr>
          <a:xfrm>
            <a:off x="89279" y="1961712"/>
            <a:ext cx="6405562" cy="1023937"/>
          </a:xfrm>
          <a:prstGeom prst="rect">
            <a:avLst/>
          </a:prstGeom>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457200" rtl="0" eaLnBrk="0" fontAlgn="base" latinLnBrk="0" hangingPunct="0">
              <a:lnSpc>
                <a:spcPct val="100000"/>
              </a:lnSpc>
              <a:spcBef>
                <a:spcPct val="20000"/>
              </a:spcBef>
              <a:spcAft>
                <a:spcPct val="0"/>
              </a:spcAft>
              <a:buClrTx/>
              <a:buSzTx/>
              <a:buFontTx/>
              <a:buNone/>
              <a:tabLst/>
              <a:defRPr/>
            </a:pPr>
            <a:r>
              <a:rPr kumimoji="0" lang="fr-FR" sz="2800" b="0" i="0" u="none" strike="noStrike" kern="0" cap="none" spc="0" normalizeH="0" baseline="0" noProof="0" dirty="0" smtClean="0">
                <a:ln>
                  <a:noFill/>
                </a:ln>
                <a:solidFill>
                  <a:prstClr val="black"/>
                </a:solidFill>
                <a:effectLst/>
                <a:uLnTx/>
                <a:uFillTx/>
                <a:latin typeface="+mj-lt"/>
                <a:ea typeface="+mn-ea"/>
                <a:cs typeface="+mn-cs"/>
              </a:rPr>
              <a:t>Pour un état, perte du contrôle du </a:t>
            </a:r>
            <a:br>
              <a:rPr kumimoji="0" lang="fr-FR" sz="2800" b="0" i="0" u="none" strike="noStrike" kern="0" cap="none" spc="0" normalizeH="0" baseline="0" noProof="0" dirty="0" smtClean="0">
                <a:ln>
                  <a:noFill/>
                </a:ln>
                <a:solidFill>
                  <a:prstClr val="black"/>
                </a:solidFill>
                <a:effectLst/>
                <a:uLnTx/>
                <a:uFillTx/>
                <a:latin typeface="+mj-lt"/>
                <a:ea typeface="+mn-ea"/>
                <a:cs typeface="+mn-cs"/>
              </a:rPr>
            </a:br>
            <a:r>
              <a:rPr kumimoji="0" lang="fr-FR" sz="2800" b="0" i="0" u="none" strike="noStrike" kern="0" cap="none" spc="0" normalizeH="0" baseline="0" noProof="0" dirty="0" smtClean="0">
                <a:ln>
                  <a:noFill/>
                </a:ln>
                <a:solidFill>
                  <a:prstClr val="black"/>
                </a:solidFill>
                <a:effectLst/>
                <a:uLnTx/>
                <a:uFillTx/>
                <a:latin typeface="+mj-lt"/>
                <a:ea typeface="+mn-ea"/>
                <a:cs typeface="+mn-cs"/>
              </a:rPr>
              <a:t>trafic aérien au profit d’un autre ?</a:t>
            </a:r>
          </a:p>
          <a:p>
            <a:pPr marL="0" marR="0" lvl="0" indent="0" algn="l" defTabSz="457200" rtl="0" eaLnBrk="0" fontAlgn="base" latinLnBrk="0" hangingPunct="0">
              <a:lnSpc>
                <a:spcPct val="100000"/>
              </a:lnSpc>
              <a:spcBef>
                <a:spcPct val="20000"/>
              </a:spcBef>
              <a:spcAft>
                <a:spcPct val="0"/>
              </a:spcAft>
              <a:buClrTx/>
              <a:buSzTx/>
              <a:buFontTx/>
              <a:buNone/>
              <a:tabLst/>
              <a:defRPr/>
            </a:pPr>
            <a:endParaRPr kumimoji="0" lang="fr-FR" sz="1600" b="0" i="0" u="none" strike="noStrike" kern="0" cap="none" spc="0" normalizeH="0" baseline="0" noProof="0" dirty="0" smtClean="0">
              <a:ln>
                <a:noFill/>
              </a:ln>
              <a:solidFill>
                <a:prstClr val="black"/>
              </a:solidFill>
              <a:effectLst/>
              <a:uLnTx/>
              <a:uFillTx/>
              <a:latin typeface="+mj-lt"/>
              <a:ea typeface="+mn-ea"/>
              <a:cs typeface="+mn-cs"/>
            </a:endParaRPr>
          </a:p>
        </p:txBody>
      </p:sp>
      <p:pic>
        <p:nvPicPr>
          <p:cNvPr id="2" name="Image 1"/>
          <p:cNvPicPr>
            <a:picLocks noChangeAspect="1"/>
          </p:cNvPicPr>
          <p:nvPr/>
        </p:nvPicPr>
        <p:blipFill>
          <a:blip r:embed="rId3"/>
          <a:stretch>
            <a:fillRect/>
          </a:stretch>
        </p:blipFill>
        <p:spPr>
          <a:xfrm>
            <a:off x="3292060" y="510905"/>
            <a:ext cx="1911230" cy="1431578"/>
          </a:xfrm>
          <a:prstGeom prst="rect">
            <a:avLst/>
          </a:prstGeom>
        </p:spPr>
      </p:pic>
      <p:pic>
        <p:nvPicPr>
          <p:cNvPr id="7" name="Image 6"/>
          <p:cNvPicPr>
            <a:picLocks noChangeAspect="1"/>
          </p:cNvPicPr>
          <p:nvPr/>
        </p:nvPicPr>
        <p:blipFill>
          <a:blip r:embed="rId4"/>
          <a:stretch>
            <a:fillRect/>
          </a:stretch>
        </p:blipFill>
        <p:spPr>
          <a:xfrm>
            <a:off x="6711989" y="3331553"/>
            <a:ext cx="2156082" cy="1437388"/>
          </a:xfrm>
          <a:prstGeom prst="rect">
            <a:avLst/>
          </a:prstGeom>
        </p:spPr>
      </p:pic>
      <p:sp>
        <p:nvSpPr>
          <p:cNvPr id="14" name="Espace réservé du contenu 2"/>
          <p:cNvSpPr txBox="1">
            <a:spLocks/>
          </p:cNvSpPr>
          <p:nvPr/>
        </p:nvSpPr>
        <p:spPr bwMode="auto">
          <a:xfrm>
            <a:off x="89279" y="5068617"/>
            <a:ext cx="5832648" cy="929593"/>
          </a:xfrm>
          <a:prstGeom prst="rect">
            <a:avLst/>
          </a:prstGeom>
          <a:extLst/>
        </p:spPr>
        <p:txBody>
          <a:bodyPr>
            <a:normAutofit fontScale="92500"/>
          </a:bodyPr>
          <a:lstStyle>
            <a:defPPr>
              <a:defRPr lang="en-US"/>
            </a:defPPr>
            <a:lvl1pPr marR="0" lvl="0" indent="0" eaLnBrk="0" fontAlgn="base" hangingPunct="0">
              <a:lnSpc>
                <a:spcPct val="100000"/>
              </a:lnSpc>
              <a:spcBef>
                <a:spcPct val="20000"/>
              </a:spcBef>
              <a:spcAft>
                <a:spcPct val="0"/>
              </a:spcAft>
              <a:buClrTx/>
              <a:buSzTx/>
              <a:buFontTx/>
              <a:buNone/>
              <a:tabLst/>
              <a:defRPr kumimoji="0" sz="2800" b="0" i="0" u="none" strike="noStrike" kern="0" cap="none" spc="0" normalizeH="0" baseline="0">
                <a:ln>
                  <a:noFill/>
                </a:ln>
                <a:solidFill>
                  <a:prstClr val="black"/>
                </a:solidFill>
                <a:effectLst/>
                <a:uLnTx/>
                <a:uFillTx/>
                <a:latin typeface="+mj-lt"/>
              </a:defRPr>
            </a:lvl1pPr>
            <a:lvl2pPr marL="742950" indent="-285750" eaLnBrk="0" fontAlgn="base" hangingPunct="0">
              <a:spcBef>
                <a:spcPct val="20000"/>
              </a:spcBef>
              <a:spcAft>
                <a:spcPct val="0"/>
              </a:spcAft>
              <a:buChar char="–"/>
              <a:defRPr sz="2800"/>
            </a:lvl2pPr>
            <a:lvl3pPr marL="1143000" indent="-228600" eaLnBrk="0" fontAlgn="base" hangingPunct="0">
              <a:spcBef>
                <a:spcPct val="20000"/>
              </a:spcBef>
              <a:spcAft>
                <a:spcPct val="0"/>
              </a:spcAft>
              <a:buChar char="•"/>
              <a:defRPr sz="2400"/>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fontAlgn="base">
              <a:spcBef>
                <a:spcPct val="20000"/>
              </a:spcBef>
              <a:spcAft>
                <a:spcPct val="0"/>
              </a:spcAft>
              <a:buChar char="»"/>
              <a:defRPr sz="2000"/>
            </a:lvl6pPr>
            <a:lvl7pPr marL="2971800" indent="-228600" fontAlgn="base">
              <a:spcBef>
                <a:spcPct val="20000"/>
              </a:spcBef>
              <a:spcAft>
                <a:spcPct val="0"/>
              </a:spcAft>
              <a:buChar char="»"/>
              <a:defRPr sz="2000"/>
            </a:lvl7pPr>
            <a:lvl8pPr marL="3429000" indent="-228600" fontAlgn="base">
              <a:spcBef>
                <a:spcPct val="20000"/>
              </a:spcBef>
              <a:spcAft>
                <a:spcPct val="0"/>
              </a:spcAft>
              <a:buChar char="»"/>
              <a:defRPr sz="2000"/>
            </a:lvl8pPr>
            <a:lvl9pPr marL="3886200" indent="-228600" fontAlgn="base">
              <a:spcBef>
                <a:spcPct val="20000"/>
              </a:spcBef>
              <a:spcAft>
                <a:spcPct val="0"/>
              </a:spcAft>
              <a:buChar char="»"/>
              <a:defRPr sz="2000"/>
            </a:lvl9pPr>
          </a:lstStyle>
          <a:p>
            <a:r>
              <a:rPr lang="fr-FR" altLang="fr-FR" dirty="0"/>
              <a:t>Cyber-attaque sur un sous-marin dans un port avec un réacteur allumé ! </a:t>
            </a:r>
          </a:p>
          <a:p>
            <a:endParaRPr lang="fr-FR" altLang="fr-FR" dirty="0"/>
          </a:p>
        </p:txBody>
      </p:sp>
      <p:pic>
        <p:nvPicPr>
          <p:cNvPr id="8" name="Image 7"/>
          <p:cNvPicPr>
            <a:picLocks noChangeAspect="1"/>
          </p:cNvPicPr>
          <p:nvPr/>
        </p:nvPicPr>
        <p:blipFill>
          <a:blip r:embed="rId5"/>
          <a:stretch>
            <a:fillRect/>
          </a:stretch>
        </p:blipFill>
        <p:spPr>
          <a:xfrm>
            <a:off x="6714548" y="4961688"/>
            <a:ext cx="2141537" cy="1275624"/>
          </a:xfrm>
          <a:prstGeom prst="rect">
            <a:avLst/>
          </a:prstGeom>
        </p:spPr>
      </p:pic>
    </p:spTree>
    <p:extLst>
      <p:ext uri="{BB962C8B-B14F-4D97-AF65-F5344CB8AC3E}">
        <p14:creationId xmlns:p14="http://schemas.microsoft.com/office/powerpoint/2010/main" val="178676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2000"/>
                                        <p:tgtEl>
                                          <p:spTgt spid="13"/>
                                        </p:tgtEl>
                                      </p:cBhvr>
                                    </p:animEffect>
                                  </p:childTnLst>
                                </p:cTn>
                              </p:par>
                            </p:childTnLst>
                          </p:cTn>
                        </p:par>
                        <p:par>
                          <p:cTn id="11" fill="hold">
                            <p:stCondLst>
                              <p:cond delay="2000"/>
                            </p:stCondLst>
                            <p:childTnLst>
                              <p:par>
                                <p:cTn id="12" presetID="16" presetClass="entr" presetSubtype="21"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par>
                          <p:cTn id="15" fill="hold">
                            <p:stCondLst>
                              <p:cond delay="2500"/>
                            </p:stCondLst>
                            <p:childTnLst>
                              <p:par>
                                <p:cTn id="16" presetID="16" presetClass="entr" presetSubtype="21"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par>
                          <p:cTn id="19" fill="hold">
                            <p:stCondLst>
                              <p:cond delay="3000"/>
                            </p:stCondLst>
                            <p:childTnLst>
                              <p:par>
                                <p:cTn id="20" presetID="14" presetClass="entr" presetSubtype="1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par>
                                <p:cTn id="23" presetID="14" presetClass="entr" presetSubtype="1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horizontal)">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3"/>
          <p:cNvSpPr txBox="1">
            <a:spLocks/>
          </p:cNvSpPr>
          <p:nvPr/>
        </p:nvSpPr>
        <p:spPr>
          <a:xfrm>
            <a:off x="0" y="-27383"/>
            <a:ext cx="9144000" cy="648072"/>
          </a:xfrm>
          <a:prstGeom prst="rect">
            <a:avLst/>
          </a:prstGeom>
          <a:gradFill flip="none" rotWithShape="1">
            <a:gsLst>
              <a:gs pos="21000">
                <a:schemeClr val="bg1">
                  <a:lumMod val="85000"/>
                </a:schemeClr>
              </a:gs>
              <a:gs pos="100000">
                <a:schemeClr val="bg1"/>
              </a:gs>
            </a:gsLst>
            <a:lin ang="5400000" scaled="1"/>
            <a:tileRect/>
          </a:gradFill>
          <a:ln w="15875" cap="rnd"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endParaRPr lang="en-US" sz="4800" dirty="0">
              <a:solidFill>
                <a:srgbClr val="0070C0"/>
              </a:solidFill>
              <a:latin typeface="+mj-lt"/>
              <a:ea typeface="+mj-ea"/>
              <a:cs typeface="Arial" pitchFamily="34" charset="0"/>
            </a:endParaRPr>
          </a:p>
        </p:txBody>
      </p:sp>
      <p:sp>
        <p:nvSpPr>
          <p:cNvPr id="17412" name="Rectangle 3"/>
          <p:cNvSpPr>
            <a:spLocks noGrp="1" noChangeArrowheads="1"/>
          </p:cNvSpPr>
          <p:nvPr>
            <p:ph idx="4294967295"/>
          </p:nvPr>
        </p:nvSpPr>
        <p:spPr>
          <a:xfrm>
            <a:off x="6350" y="985838"/>
            <a:ext cx="9137650" cy="5033962"/>
          </a:xfrm>
        </p:spPr>
        <p:txBody>
          <a:bodyPr>
            <a:noAutofit/>
          </a:bodyPr>
          <a:lstStyle/>
          <a:p>
            <a:pPr marL="0" lvl="1" indent="0">
              <a:buClr>
                <a:schemeClr val="accent2"/>
              </a:buClr>
              <a:buSzPct val="100000"/>
              <a:buFontTx/>
              <a:buNone/>
              <a:defRPr/>
            </a:pPr>
            <a:r>
              <a:rPr lang="fr-FR" sz="2400" b="1" dirty="0" smtClean="0">
                <a:solidFill>
                  <a:schemeClr val="accent1">
                    <a:lumMod val="50000"/>
                  </a:schemeClr>
                </a:solidFill>
                <a:latin typeface="+mj-lt"/>
              </a:rPr>
              <a:t>Cyber violents </a:t>
            </a:r>
            <a:r>
              <a:rPr lang="fr-FR" sz="2400" dirty="0" smtClean="0">
                <a:latin typeface="+mj-lt"/>
              </a:rPr>
              <a:t> visent les personnes, les internautes</a:t>
            </a:r>
            <a:br>
              <a:rPr lang="fr-FR" sz="2400" dirty="0" smtClean="0">
                <a:latin typeface="+mj-lt"/>
              </a:rPr>
            </a:br>
            <a:r>
              <a:rPr lang="fr-FR" dirty="0">
                <a:latin typeface="+mj-lt"/>
              </a:rPr>
              <a:t>(menaces, insultes, diffamations, harcèlements)</a:t>
            </a:r>
          </a:p>
          <a:p>
            <a:pPr marL="0" lvl="1" indent="0">
              <a:lnSpc>
                <a:spcPct val="90000"/>
              </a:lnSpc>
              <a:buClr>
                <a:schemeClr val="accent2"/>
              </a:buClr>
              <a:buSzPct val="100000"/>
              <a:buFontTx/>
              <a:buNone/>
              <a:defRPr/>
            </a:pPr>
            <a:endParaRPr lang="fr-FR" sz="2400" dirty="0">
              <a:latin typeface="+mj-lt"/>
            </a:endParaRPr>
          </a:p>
          <a:p>
            <a:pPr marL="0" lvl="1" indent="0">
              <a:lnSpc>
                <a:spcPct val="90000"/>
              </a:lnSpc>
              <a:buClr>
                <a:schemeClr val="accent2"/>
              </a:buClr>
              <a:buSzPct val="100000"/>
              <a:buFontTx/>
              <a:buNone/>
              <a:defRPr/>
            </a:pPr>
            <a:r>
              <a:rPr lang="fr-FR" sz="2400" b="1" dirty="0" smtClean="0">
                <a:solidFill>
                  <a:schemeClr val="accent1">
                    <a:lumMod val="50000"/>
                  </a:schemeClr>
                </a:solidFill>
                <a:latin typeface="+mj-lt"/>
              </a:rPr>
              <a:t>Cyber escrocs </a:t>
            </a:r>
            <a:r>
              <a:rPr lang="fr-FR" sz="2400" dirty="0" smtClean="0">
                <a:latin typeface="+mj-lt"/>
              </a:rPr>
              <a:t> appât </a:t>
            </a:r>
            <a:r>
              <a:rPr lang="fr-FR" sz="2400" dirty="0">
                <a:latin typeface="+mj-lt"/>
              </a:rPr>
              <a:t>du </a:t>
            </a:r>
            <a:r>
              <a:rPr lang="fr-FR" sz="2400" dirty="0" smtClean="0">
                <a:latin typeface="+mj-lt"/>
              </a:rPr>
              <a:t>gain</a:t>
            </a:r>
            <a:br>
              <a:rPr lang="fr-FR" sz="2400" dirty="0" smtClean="0">
                <a:latin typeface="+mj-lt"/>
              </a:rPr>
            </a:br>
            <a:r>
              <a:rPr lang="fr-FR" dirty="0" smtClean="0">
                <a:latin typeface="+mj-lt"/>
              </a:rPr>
              <a:t>(relèvent </a:t>
            </a:r>
            <a:r>
              <a:rPr lang="fr-FR" dirty="0">
                <a:latin typeface="+mj-lt"/>
              </a:rPr>
              <a:t>d’une délinquance à grande échelle </a:t>
            </a:r>
            <a:r>
              <a:rPr lang="fr-FR" dirty="0" smtClean="0">
                <a:latin typeface="+mj-lt"/>
              </a:rPr>
              <a:t>organisée)</a:t>
            </a:r>
          </a:p>
          <a:p>
            <a:pPr marL="0" lvl="1" indent="0">
              <a:lnSpc>
                <a:spcPct val="90000"/>
              </a:lnSpc>
              <a:buClr>
                <a:schemeClr val="accent2"/>
              </a:buClr>
              <a:buSzPct val="100000"/>
              <a:buFontTx/>
              <a:buNone/>
              <a:defRPr/>
            </a:pPr>
            <a:endParaRPr lang="fr-FR" sz="2400" dirty="0">
              <a:latin typeface="+mj-lt"/>
            </a:endParaRPr>
          </a:p>
          <a:p>
            <a:pPr marL="0" lvl="1" indent="0">
              <a:lnSpc>
                <a:spcPct val="90000"/>
              </a:lnSpc>
              <a:buClr>
                <a:schemeClr val="accent2"/>
              </a:buClr>
              <a:buSzPct val="100000"/>
              <a:buFontTx/>
              <a:buNone/>
              <a:defRPr/>
            </a:pPr>
            <a:r>
              <a:rPr lang="fr-FR" sz="2400" b="1" dirty="0" smtClean="0">
                <a:solidFill>
                  <a:schemeClr val="accent1">
                    <a:lumMod val="50000"/>
                  </a:schemeClr>
                </a:solidFill>
                <a:latin typeface="+mj-lt"/>
              </a:rPr>
              <a:t>Cyber espions </a:t>
            </a:r>
            <a:r>
              <a:rPr lang="fr-FR" sz="2400" dirty="0" smtClean="0">
                <a:latin typeface="+mj-lt"/>
              </a:rPr>
              <a:t>s’approprier données sensibles</a:t>
            </a:r>
            <a:br>
              <a:rPr lang="fr-FR" sz="2400" dirty="0" smtClean="0">
                <a:latin typeface="+mj-lt"/>
              </a:rPr>
            </a:br>
            <a:r>
              <a:rPr lang="fr-FR" dirty="0">
                <a:latin typeface="+mj-lt"/>
              </a:rPr>
              <a:t>(stratégiques/économiques)</a:t>
            </a:r>
          </a:p>
          <a:p>
            <a:pPr marL="0" lvl="1" indent="0">
              <a:lnSpc>
                <a:spcPct val="90000"/>
              </a:lnSpc>
              <a:buClr>
                <a:schemeClr val="accent2"/>
              </a:buClr>
              <a:buSzPct val="100000"/>
              <a:buFontTx/>
              <a:buNone/>
              <a:defRPr/>
            </a:pPr>
            <a:endParaRPr lang="fr-FR" sz="2400" dirty="0" smtClean="0">
              <a:latin typeface="+mj-lt"/>
            </a:endParaRPr>
          </a:p>
          <a:p>
            <a:pPr marL="0" indent="0">
              <a:buFontTx/>
              <a:buNone/>
              <a:defRPr/>
            </a:pPr>
            <a:r>
              <a:rPr lang="fr-FR" sz="2400" b="1" dirty="0">
                <a:solidFill>
                  <a:schemeClr val="accent1">
                    <a:lumMod val="50000"/>
                  </a:schemeClr>
                </a:solidFill>
                <a:latin typeface="+mj-lt"/>
              </a:rPr>
              <a:t>Cyber mercenaires </a:t>
            </a:r>
            <a:r>
              <a:rPr lang="fr-FR" sz="2400" dirty="0" smtClean="0">
                <a:latin typeface="+mj-lt"/>
              </a:rPr>
              <a:t>: proposent services </a:t>
            </a:r>
            <a:r>
              <a:rPr lang="fr-FR" sz="2400" dirty="0">
                <a:latin typeface="+mj-lt"/>
              </a:rPr>
              <a:t>sur </a:t>
            </a:r>
            <a:r>
              <a:rPr lang="fr-FR" sz="2400" dirty="0" err="1" smtClean="0">
                <a:latin typeface="+mj-lt"/>
              </a:rPr>
              <a:t>Darknet</a:t>
            </a:r>
            <a:r>
              <a:rPr lang="fr-FR" sz="2400" dirty="0" smtClean="0">
                <a:latin typeface="+mj-lt"/>
              </a:rPr>
              <a:t> </a:t>
            </a:r>
            <a:br>
              <a:rPr lang="fr-FR" sz="2400" dirty="0" smtClean="0">
                <a:latin typeface="+mj-lt"/>
              </a:rPr>
            </a:br>
            <a:r>
              <a:rPr lang="fr-FR" sz="1600" dirty="0" smtClean="0">
                <a:latin typeface="+mj-lt"/>
              </a:rPr>
              <a:t>(perpétrer attaques </a:t>
            </a:r>
            <a:r>
              <a:rPr lang="fr-FR" sz="1600" dirty="0">
                <a:latin typeface="+mj-lt"/>
              </a:rPr>
              <a:t>pour </a:t>
            </a:r>
            <a:r>
              <a:rPr lang="fr-FR" sz="1600" dirty="0" smtClean="0">
                <a:latin typeface="+mj-lt"/>
              </a:rPr>
              <a:t>états</a:t>
            </a:r>
            <a:r>
              <a:rPr lang="fr-FR" sz="1600" dirty="0">
                <a:latin typeface="+mj-lt"/>
              </a:rPr>
              <a:t>, </a:t>
            </a:r>
            <a:r>
              <a:rPr lang="fr-FR" sz="1600" dirty="0" smtClean="0">
                <a:latin typeface="+mj-lt"/>
              </a:rPr>
              <a:t>individus </a:t>
            </a:r>
            <a:r>
              <a:rPr lang="fr-FR" sz="1600" dirty="0">
                <a:latin typeface="+mj-lt"/>
              </a:rPr>
              <a:t>ou </a:t>
            </a:r>
            <a:r>
              <a:rPr lang="fr-FR" sz="1600" dirty="0" smtClean="0">
                <a:latin typeface="+mj-lt"/>
              </a:rPr>
              <a:t>organisations) </a:t>
            </a:r>
          </a:p>
          <a:p>
            <a:pPr marL="0" indent="0">
              <a:buFontTx/>
              <a:buNone/>
              <a:defRPr/>
            </a:pPr>
            <a:endParaRPr lang="fr-FR" sz="2400" dirty="0">
              <a:latin typeface="+mj-lt"/>
            </a:endParaRPr>
          </a:p>
          <a:p>
            <a:pPr marL="0" indent="0">
              <a:buFontTx/>
              <a:buNone/>
              <a:defRPr/>
            </a:pPr>
            <a:r>
              <a:rPr lang="fr-FR" sz="2400" b="1" dirty="0">
                <a:solidFill>
                  <a:schemeClr val="accent1">
                    <a:lumMod val="50000"/>
                  </a:schemeClr>
                </a:solidFill>
                <a:latin typeface="+mj-lt"/>
              </a:rPr>
              <a:t>Cyber terroristes : </a:t>
            </a:r>
            <a:r>
              <a:rPr lang="fr-FR" sz="2400" dirty="0" smtClean="0">
                <a:latin typeface="+mj-lt"/>
              </a:rPr>
              <a:t>idéologies extrémistes </a:t>
            </a:r>
            <a:br>
              <a:rPr lang="fr-FR" sz="2400" dirty="0" smtClean="0">
                <a:latin typeface="+mj-lt"/>
              </a:rPr>
            </a:br>
            <a:r>
              <a:rPr lang="fr-FR" sz="1600" dirty="0" smtClean="0">
                <a:latin typeface="+mj-lt"/>
              </a:rPr>
              <a:t>(utilisent </a:t>
            </a:r>
            <a:r>
              <a:rPr lang="fr-FR" sz="1600" dirty="0">
                <a:latin typeface="+mj-lt"/>
              </a:rPr>
              <a:t>Internet comme </a:t>
            </a:r>
            <a:r>
              <a:rPr lang="fr-FR" sz="1600" dirty="0" smtClean="0">
                <a:latin typeface="+mj-lt"/>
              </a:rPr>
              <a:t>tribune / moyen </a:t>
            </a:r>
            <a:r>
              <a:rPr lang="fr-FR" sz="1600" dirty="0">
                <a:latin typeface="+mj-lt"/>
              </a:rPr>
              <a:t>de </a:t>
            </a:r>
            <a:r>
              <a:rPr lang="fr-FR" sz="1600" dirty="0" smtClean="0">
                <a:latin typeface="+mj-lt"/>
              </a:rPr>
              <a:t>radicalisation) </a:t>
            </a:r>
            <a:endParaRPr lang="fr-FR" sz="1600" dirty="0">
              <a:latin typeface="+mj-lt"/>
            </a:endParaRPr>
          </a:p>
          <a:p>
            <a:pPr marL="0" lvl="1" indent="0">
              <a:lnSpc>
                <a:spcPct val="90000"/>
              </a:lnSpc>
              <a:buClr>
                <a:schemeClr val="accent2"/>
              </a:buClr>
              <a:buSzPct val="100000"/>
              <a:buFontTx/>
              <a:buNone/>
              <a:defRPr/>
            </a:pPr>
            <a:endParaRPr lang="fr-FR" dirty="0" smtClean="0">
              <a:latin typeface="+mj-lt"/>
            </a:endParaRPr>
          </a:p>
        </p:txBody>
      </p:sp>
      <p:sp>
        <p:nvSpPr>
          <p:cNvPr id="107523" name="Titre 3"/>
          <p:cNvSpPr txBox="1">
            <a:spLocks/>
          </p:cNvSpPr>
          <p:nvPr/>
        </p:nvSpPr>
        <p:spPr bwMode="auto">
          <a:xfrm>
            <a:off x="6350" y="0"/>
            <a:ext cx="9137650" cy="785812"/>
          </a:xfrm>
          <a:prstGeom prst="rect">
            <a:avLst/>
          </a:prstGeom>
          <a:noFill/>
          <a:ln w="9525">
            <a:noFill/>
            <a:miter lim="800000"/>
            <a:headEnd/>
            <a:tailEnd/>
          </a:ln>
          <a:effectLst/>
          <a:extLst/>
        </p:spPr>
        <p:txBody>
          <a:bodyPr vert="horz" lIns="91440" tIns="45720" rIns="91440" bIns="45720" rtlCol="0" anchor="t">
            <a:normAutofit/>
          </a:bodyPr>
          <a:lstStyle>
            <a:lvl1pPr marL="457200" indent="-457200" algn="ctr">
              <a:lnSpc>
                <a:spcPct val="90000"/>
              </a:lnSpc>
              <a:spcBef>
                <a:spcPct val="0"/>
              </a:spcBef>
              <a:buNone/>
              <a:defRPr sz="4000">
                <a:solidFill>
                  <a:srgbClr val="0070C0"/>
                </a:solidFill>
                <a:latin typeface="+mj-lt"/>
                <a:ea typeface="+mj-ea"/>
                <a:cs typeface="Arial"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fr-CH" altLang="fr-FR" dirty="0">
                <a:solidFill>
                  <a:srgbClr val="002060"/>
                </a:solidFill>
              </a:rPr>
              <a:t>Profils Cyber attaquants </a:t>
            </a:r>
            <a:endParaRPr lang="fr-FR" altLang="fr-FR" dirty="0">
              <a:solidFill>
                <a:srgbClr val="002060"/>
              </a:solidFill>
            </a:endParaRPr>
          </a:p>
        </p:txBody>
      </p:sp>
      <p:pic>
        <p:nvPicPr>
          <p:cNvPr id="107525" name="Imag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94190" y="1023352"/>
            <a:ext cx="1247775"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6" name="Imag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2198967"/>
            <a:ext cx="9858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7" name="Image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5572" y="3084885"/>
            <a:ext cx="9223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8" name="Image 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67909" y="4368587"/>
            <a:ext cx="105727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9" name="Imag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205809" y="5791059"/>
            <a:ext cx="15621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5wUOTF3GWLZWdhKF0hE30a"/>
</p:tagLst>
</file>

<file path=ppt/tags/tag2.xml><?xml version="1.0" encoding="utf-8"?>
<p:tagLst xmlns:a="http://schemas.openxmlformats.org/drawingml/2006/main" xmlns:r="http://schemas.openxmlformats.org/officeDocument/2006/relationships" xmlns:p="http://schemas.openxmlformats.org/presentationml/2006/main">
  <p:tag name="DVSHAPEID" val="9moJ6LjO3l7i39LAJr7NEP"/>
  <p:tag name="DVSHEQ" val="287626936"/>
</p:tagLst>
</file>

<file path=ppt/tags/tag3.xml><?xml version="1.0" encoding="utf-8"?>
<p:tagLst xmlns:a="http://schemas.openxmlformats.org/drawingml/2006/main" xmlns:r="http://schemas.openxmlformats.org/officeDocument/2006/relationships" xmlns:p="http://schemas.openxmlformats.org/presentationml/2006/main">
  <p:tag name="DVSHAPEID" val="QeegzYarpIU84WCRQKlH6B"/>
  <p:tag name="DVSHEQ" val="589807346"/>
</p:tagLst>
</file>

<file path=ppt/tags/tag4.xml><?xml version="1.0" encoding="utf-8"?>
<p:tagLst xmlns:a="http://schemas.openxmlformats.org/drawingml/2006/main" xmlns:r="http://schemas.openxmlformats.org/officeDocument/2006/relationships" xmlns:p="http://schemas.openxmlformats.org/presentationml/2006/main">
  <p:tag name="PERSPECTOR-DATA" val="&lt;?xml version='1.0' encoding='utf-8'?&gt;&#10;&lt;Perspector majorVersion=&quot;1&quot; minorVersion=&quot;500&quot;&gt;&lt;Scene frameLeft=&quot;2.15047240257263&quot; frameTop=&quot;-46.2365341186523&quot; scaleX=&quot;0.99998996691723&quot; scaleY=&quot;1.00019151901265&quot; frameWidth=&quot;789.247253417969&quot; frameHeight=&quot;586.021423339844&quot; frameOrientationIsPortrait=&quot;0&quot; light1Strength=&quot;0.3&quot; light1Direction=&quot;0.000000,1.000000,1.000000&quot; light2Strength=&quot;0&quot; light3Strength=&quot;0&quot; light4Strength=&quot;0&quot; lightDirectionY=&quot;1&quot;&gt;&lt;Camera perspectiveX=&quot;-5&quot; modelViewMatrix=&quot;1.000000,0.000000,0.000000,0.000000,0.000000,1.000000,0.000000,0.000000,0.000000,0.000000,1.000000,0.000000,-0.525311,0.534186,0.000000,1.000000&quot;/&gt;&lt;BaseCamera modelViewMatrix=&quot;1.000000,0.000000,0.000000,0.000000,0.000000,1.000000,0.000000,0.000000,0.000000,0.000000,1.000000,0.000000,0.355026,0.042579,0.000000,1.000000&quot;/&gt;&lt;AnimationEffect type=&quot;spinUp&quot; smoothStart=&quot;1&quot; smoothEnd=&quot;1&quot; autoReverse=&quot;1&quot; duration=&quot;5&quot;/&gt;&lt;DefaultTextFormat&gt;{\rtf1\ansi\ansicpg1252\deff0{\fonttbl{\f0\fnil\fcharset0 Calibri;}}&#10;{\colortbl ;\red0\green0\blue0;}&#10;\viewkind4\uc1\pard\cf1\lang1033\shad\f0\fs64\par&#10;}&#10;&lt;/DefaultTextFormat&gt;&lt;Shape id=&quot;0&quot; lastGroup=&quot;5&quot; type=&quot;HorizontalCylinder&quot;&gt;&lt;Position position=&quot;0.000000,0.000000,0.000000&quot; size=&quot;373.817139,237.779999,237.779999&quot; rotation=&quot;0.000000,-12.004534,0.000000&quot; location=&quot;0.000000,0.000000,-0.000000&quot; rotationMatrix=&quot;1.000000,0.000000,0.000000,0.000000,0.978131,0.207989,0.000000,-0.207989,0.978131&quot; center=&quot;0.000000,0.000000,-22.727272&quot; rightOffset=&quot;4.247922,0.000000,0.000000&quot; topOffset=&quot;0.000000,2.702045,-0.000214&quot; farOffset=&quot;0.000000,-0.000214,-2.702045&quot;/&gt;&lt;DisplayProperties&gt;&lt;Fill color=&quot;#ffffff&quot; colorSchemeIndex=&quot;1&quot;/&gt;&lt;Line width=&quot;0.75&quot;/&gt;&lt;Font color=&quot;#003366&quot;/&gt;&lt;/DisplayProperties&gt;&lt;Text verticalAlignment=&quot;top&quot;&gt;{\rtf1\ansi\ansicpg1252\deff0{\fonttbl{\f0\fdecor\fprq2\fcharset0 Broadway;}}&#10;{\colortbl ;\red0\green51\blue102;\red255\green0\blue0;}&#10;\viewkind4\uc1\pard\cf1\lang1033\shad\f0\fs96 MIRCA SAS\fs116\par&#10;\fs48 Management de l'Information, des Risques et de la Continuit\'e9 d'Activit\'e9\fs32\par&#10;\par&#10;16 rue vernier 75017 - P A R I S -\par&#10;\par&#10;T\'e9l. 06 22 79 00 37\par&#10;\par&#10;\cf2\b\i www.mirca.fr\cf1\b0\i0\par&#10;}&#10;&lt;/Text&gt;&lt;/Shape&gt;&lt;Shape id=&quot;2&quot; lastGroup=&quot;5&quot; type=&quot;HorizontalCylinder&quot;&gt;&lt;Position position=&quot;-200.000000,0.000000,0.000000&quot; size=&quot;15.000000,226.950012,226.950150&quot; rotation=&quot;0.000168,-0.000004,-0.000000&quot; location=&quot;-200.000000,0.000000,-0.000000&quot; rotationMatrix=&quot;1.000000,-0.000000,0.000003,0.000000,1.000000,0.000000,-0.000003,-0.000000,1.000000&quot; center=&quot;-4.545455,0.000000,-22.727272&quot; rightOffset=&quot;0.170455,0.000000,-0.000000&quot; topOffset=&quot;-0.000000,2.522620,0.536199&quot; farOffset=&quot;-0.000008,0.536200,-2.522622&quot;/&gt;&lt;DisplayProperties&gt;&lt;Fill color=&quot;#339966&quot;/&gt;&lt;Line width=&quot;0.25&quot;/&gt;&lt;Font color=&quot;#000000&quot;/&gt;&lt;Shine shininess=&quot;60&quot;/&gt;&lt;/DisplayProperties&gt;&lt;Text&gt;{\rtf1\ansi\ansicpg1252\deff0{\fonttbl{\f0\froman\fprq2\fcharset0 Book Antiqua;}}&#10;{\colortbl ;\red255\green255\blue255;}&#10;\viewkind4\uc1\pard\cf1\lang1033\b\shad\f0\fs52 &#10;\par }&lt;/Text&gt;&lt;/Shape&gt;&lt;Shape id=&quot;4&quot; lastGroup=&quot;5&quot; type=&quot;HorizontalCylinder&quot;&gt;&lt;Position position=&quot;200.000000,0.000000,0.000000&quot; size=&quot;15.000000,226.950012,226.950012&quot; rotation=&quot;0.000616,-0.000003,0.000000&quot; location=&quot;200.000000,0.000000,-0.000000&quot; rotationMatrix=&quot;1.000000,-0.000000,0.000011,0.000000,1.000000,0.000000,-0.000011,-0.000000,1.000000&quot; center=&quot;4.545455,0.000000,-22.727272&quot; rightOffset=&quot;0.170455,0.000000,-0.000002&quot; topOffset=&quot;-0.000000,2.522620,0.536199&quot; farOffset=&quot;-0.000028,0.536199,-2.522620&quot;/&gt;&lt;DisplayProperties&gt;&lt;Fill color=&quot;#339966&quot;/&gt;&lt;Line width=&quot;0.25&quot;/&gt;&lt;Font color=&quot;#000000&quot;/&gt;&lt;Shine shininess=&quot;60&quot;/&gt;&lt;/DisplayProperties&gt;&lt;Text&gt;{\rtf1\ansi\ansicpg1252\deff0{\fonttbl{\f0\froman\fprq2\fcharset0 Book Antiqua;}}&#10;{\colortbl ;\red255\green255\blue255;}&#10;\viewkind4\uc1\pard\cf1\lang1033\b\shad\f0\fs52 &#10;\par }&lt;/Text&gt;&lt;/Shape&gt;&lt;Group id=&quot;5&quot; primaryItem=&quot;0&quot; isCurrentlyGrouped=&quot;0&quot;/&gt;&lt;/Scene&gt;&lt;/Perspector&gt;&#10;"/>
  <p:tag name="PERSPECTOR-QUALITYLEVEL" val="2"/>
  <p:tag name="PERSPECTOR-TYPE" val="GIF"/>
</p:tagLst>
</file>

<file path=ppt/theme/theme1.xml><?xml version="1.0" encoding="utf-8"?>
<a:theme xmlns:a="http://schemas.openxmlformats.org/drawingml/2006/main" name="Brin">
  <a:themeElements>
    <a:clrScheme name="Brin">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24B1A44C-C006-48B2-A4D7-E5549B3D8CD4}"/>
    </a:ext>
  </a:ext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11191</TotalTime>
  <Words>5337</Words>
  <Application>Microsoft Office PowerPoint</Application>
  <PresentationFormat>Affichage à l'écran (4:3)</PresentationFormat>
  <Paragraphs>985</Paragraphs>
  <Slides>79</Slides>
  <Notes>66</Notes>
  <HiddenSlides>0</HiddenSlides>
  <MMClips>0</MMClips>
  <ScaleCrop>false</ScaleCrop>
  <HeadingPairs>
    <vt:vector size="4" baseType="variant">
      <vt:variant>
        <vt:lpstr>Thème</vt:lpstr>
      </vt:variant>
      <vt:variant>
        <vt:i4>1</vt:i4>
      </vt:variant>
      <vt:variant>
        <vt:lpstr>Titres des diapositives</vt:lpstr>
      </vt:variant>
      <vt:variant>
        <vt:i4>79</vt:i4>
      </vt:variant>
    </vt:vector>
  </HeadingPairs>
  <TitlesOfParts>
    <vt:vector size="80" baseType="lpstr">
      <vt:lpstr>Brin</vt:lpstr>
      <vt:lpstr>Télécom Evolution</vt:lpstr>
      <vt:lpstr>Présentation PowerPoint</vt:lpstr>
      <vt:lpstr>Ces 25 dernières années ………jusqu’à ce jour </vt:lpstr>
      <vt:lpstr>                     Histoire du PC…</vt:lpstr>
      <vt:lpstr>1 seconde sur Internet !</vt:lpstr>
      <vt:lpstr>Les 25 prochaines années</vt:lpstr>
      <vt:lpstr>Les pires scénarios : et si demain …..</vt:lpstr>
      <vt:lpstr>Les pires scénarios : et si demain …..</vt:lpstr>
      <vt:lpstr>Présentation PowerPoint</vt:lpstr>
      <vt:lpstr>Présentation PowerPoint</vt:lpstr>
      <vt:lpstr>La menace Cryptolocker LOCKY Source Kaspersky</vt:lpstr>
      <vt:lpstr>Contexte</vt:lpstr>
      <vt:lpstr>Contexte</vt:lpstr>
      <vt:lpstr>Contexte</vt:lpstr>
      <vt:lpstr>Contexte</vt:lpstr>
      <vt:lpstr>Contexte</vt:lpstr>
      <vt:lpstr>Agenda</vt:lpstr>
      <vt:lpstr>Les Entreprises et les Systèmes d’Information</vt:lpstr>
      <vt:lpstr>Les Entreprises et les Systèmes d’Information</vt:lpstr>
      <vt:lpstr>Les Entreprises et les Systèmes d’Information</vt:lpstr>
      <vt:lpstr>Agenda</vt:lpstr>
      <vt:lpstr>Nouveaux Enjeux, Nouvelles Menaces</vt:lpstr>
      <vt:lpstr>Cyberguerre ?</vt:lpstr>
      <vt:lpstr>Cyberguerre !</vt:lpstr>
      <vt:lpstr>Cyberguerre !!</vt:lpstr>
      <vt:lpstr>Nouveaux Usages</vt:lpstr>
      <vt:lpstr>Tous pirates ?</vt:lpstr>
      <vt:lpstr>Information = Valeur Marchande</vt:lpstr>
      <vt:lpstr>Information = Valeur Stratégique</vt:lpstr>
      <vt:lpstr>Enjeux Economiques</vt:lpstr>
      <vt:lpstr>Enjeux Economiques</vt:lpstr>
      <vt:lpstr>Bug Bounty</vt:lpstr>
      <vt:lpstr>Bug Bounty</vt:lpstr>
      <vt:lpstr>Agenda</vt:lpstr>
      <vt:lpstr>Principales Menaces</vt:lpstr>
      <vt:lpstr>Principales Menaces</vt:lpstr>
      <vt:lpstr>Ingénierie Sociale</vt:lpstr>
      <vt:lpstr>Phishing / Hameçonnage</vt:lpstr>
      <vt:lpstr>Phishing / Hameçonnage</vt:lpstr>
      <vt:lpstr>Phishing / Hameçonnage</vt:lpstr>
      <vt:lpstr>Phishing / Hameçonnage</vt:lpstr>
      <vt:lpstr>Principales Menaces</vt:lpstr>
      <vt:lpstr>Attaque Web en 6 Etapes</vt:lpstr>
      <vt:lpstr>« Fraude au président »</vt:lpstr>
      <vt:lpstr>« Fraude au président »</vt:lpstr>
      <vt:lpstr>Agenda</vt:lpstr>
      <vt:lpstr>Les Grands Principes de la Sécurité</vt:lpstr>
      <vt:lpstr>Les Grands Principes de la Sécurité</vt:lpstr>
      <vt:lpstr>Agenda</vt:lpstr>
      <vt:lpstr>RSSI</vt:lpstr>
      <vt:lpstr>Technologies de Protection</vt:lpstr>
      <vt:lpstr>Technologies de Protection</vt:lpstr>
      <vt:lpstr>Sécurité Interne</vt:lpstr>
      <vt:lpstr>Plan de Continuité d’Activité</vt:lpstr>
      <vt:lpstr>Sécurité Physique / Audit</vt:lpstr>
      <vt:lpstr>Gouvernance</vt:lpstr>
      <vt:lpstr>Sensibilisation</vt:lpstr>
      <vt:lpstr>Outil d’Audit</vt:lpstr>
      <vt:lpstr>Agenda</vt:lpstr>
      <vt:lpstr>Le Cloud Computing</vt:lpstr>
      <vt:lpstr>Cloud Computing</vt:lpstr>
      <vt:lpstr>La Sécurité Exacerbée dans le Cloud</vt:lpstr>
      <vt:lpstr>La Sécurité dans le Cloud</vt:lpstr>
      <vt:lpstr>Les Fuites de Données dans le Cloud</vt:lpstr>
      <vt:lpstr>Les Fuites de Données dans le Cloud</vt:lpstr>
      <vt:lpstr>Et même des Pertes de Données</vt:lpstr>
      <vt:lpstr>Et pourtant</vt:lpstr>
      <vt:lpstr>Quelles Données dans le Cloud ?</vt:lpstr>
      <vt:lpstr>Agenda</vt:lpstr>
      <vt:lpstr>Menaces attendues</vt:lpstr>
      <vt:lpstr>Question à se poser</vt:lpstr>
      <vt:lpstr>Des moyens de protections</vt:lpstr>
      <vt:lpstr>Des moyens de protections</vt:lpstr>
      <vt:lpstr>Autres Outils </vt:lpstr>
      <vt:lpstr>Recommandations juridiques</vt:lpstr>
      <vt:lpstr>Conclusion</vt:lpstr>
      <vt:lpstr>Conclusion</vt:lpstr>
      <vt:lpstr>Présentation PowerPoint</vt:lpstr>
      <vt:lpstr>Présentation PowerPoint</vt:lpstr>
    </vt:vector>
  </TitlesOfParts>
  <Company>DIRISI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jcambou</dc:creator>
  <cp:lastModifiedBy>MIRCA5</cp:lastModifiedBy>
  <cp:revision>492</cp:revision>
  <dcterms:created xsi:type="dcterms:W3CDTF">2008-09-02T12:31:44Z</dcterms:created>
  <dcterms:modified xsi:type="dcterms:W3CDTF">2017-02-02T08:50:51Z</dcterms:modified>
</cp:coreProperties>
</file>